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Gill Sans MT"/>
      </a:defRPr>
    </a:lvl1pPr>
    <a:lvl2pPr indent="228600" latinLnBrk="0">
      <a:defRPr sz="1200">
        <a:latin typeface="+mj-lt"/>
        <a:ea typeface="+mj-ea"/>
        <a:cs typeface="+mj-cs"/>
        <a:sym typeface="Gill Sans MT"/>
      </a:defRPr>
    </a:lvl2pPr>
    <a:lvl3pPr indent="457200" latinLnBrk="0">
      <a:defRPr sz="1200">
        <a:latin typeface="+mj-lt"/>
        <a:ea typeface="+mj-ea"/>
        <a:cs typeface="+mj-cs"/>
        <a:sym typeface="Gill Sans MT"/>
      </a:defRPr>
    </a:lvl3pPr>
    <a:lvl4pPr indent="685800" latinLnBrk="0">
      <a:defRPr sz="1200">
        <a:latin typeface="+mj-lt"/>
        <a:ea typeface="+mj-ea"/>
        <a:cs typeface="+mj-cs"/>
        <a:sym typeface="Gill Sans MT"/>
      </a:defRPr>
    </a:lvl4pPr>
    <a:lvl5pPr indent="914400" latinLnBrk="0">
      <a:defRPr sz="1200">
        <a:latin typeface="+mj-lt"/>
        <a:ea typeface="+mj-ea"/>
        <a:cs typeface="+mj-cs"/>
        <a:sym typeface="Gill Sans MT"/>
      </a:defRPr>
    </a:lvl5pPr>
    <a:lvl6pPr indent="1143000" latinLnBrk="0">
      <a:defRPr sz="1200">
        <a:latin typeface="+mj-lt"/>
        <a:ea typeface="+mj-ea"/>
        <a:cs typeface="+mj-cs"/>
        <a:sym typeface="Gill Sans MT"/>
      </a:defRPr>
    </a:lvl6pPr>
    <a:lvl7pPr indent="1371600" latinLnBrk="0">
      <a:defRPr sz="1200">
        <a:latin typeface="+mj-lt"/>
        <a:ea typeface="+mj-ea"/>
        <a:cs typeface="+mj-cs"/>
        <a:sym typeface="Gill Sans MT"/>
      </a:defRPr>
    </a:lvl7pPr>
    <a:lvl8pPr indent="1600200" latinLnBrk="0">
      <a:defRPr sz="1200">
        <a:latin typeface="+mj-lt"/>
        <a:ea typeface="+mj-ea"/>
        <a:cs typeface="+mj-cs"/>
        <a:sym typeface="Gill Sans MT"/>
      </a:defRPr>
    </a:lvl8pPr>
    <a:lvl9pPr indent="18288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600200" y="2386744"/>
            <a:ext cx="8991600" cy="1645921"/>
          </a:xfrm>
          <a:prstGeom prst="rect">
            <a:avLst/>
          </a:prstGeom>
          <a:ln w="38100"/>
        </p:spPr>
        <p:txBody>
          <a:bodyPr/>
          <a:lstStyle>
            <a:lvl1pPr>
              <a:defRPr sz="38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695194" y="4352544"/>
            <a:ext cx="68016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/>
          <p:nvPr>
            <p:ph type="title"/>
          </p:nvPr>
        </p:nvSpPr>
        <p:spPr>
          <a:xfrm>
            <a:off x="844550" y="177800"/>
            <a:ext cx="10502900" cy="1143000"/>
          </a:xfrm>
          <a:prstGeom prst="rect">
            <a:avLst/>
          </a:prstGeom>
          <a:noFill/>
          <a:ln w="12700" cap="flat">
            <a:noFill/>
            <a:miter lim="400000"/>
          </a:ln>
        </p:spPr>
        <p:txBody>
          <a:bodyPr lIns="25400" tIns="25400" rIns="25400" bIns="25400"/>
          <a:lstStyle>
            <a:lvl1pPr defTabSz="412750">
              <a:lnSpc>
                <a:spcPct val="100000"/>
              </a:lnSpc>
              <a:defRPr cap="none" spc="0"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5" name="Body Level One…"/>
          <p:cNvSpPr txBox="1"/>
          <p:nvPr>
            <p:ph type="body"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 lIns="25400" tIns="25400" rIns="25400" bIns="25400" anchor="ctr"/>
          <a:lstStyle>
            <a:lvl1pPr marL="317500" indent="-317500" defTabSz="412750">
              <a:spcBef>
                <a:spcPts val="2900"/>
              </a:spcBef>
              <a:buClrTx/>
              <a:buSzPct val="125000"/>
              <a:buFontTx/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52500" indent="-317500" defTabSz="412750">
              <a:spcBef>
                <a:spcPts val="2900"/>
              </a:spcBef>
              <a:buClrTx/>
              <a:buSzPct val="125000"/>
              <a:buFontTx/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587500" indent="-317500" defTabSz="412750">
              <a:spcBef>
                <a:spcPts val="2900"/>
              </a:spcBef>
              <a:buClrTx/>
              <a:buSzPct val="125000"/>
              <a:buFontTx/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22500" indent="-317500" defTabSz="412750">
              <a:spcBef>
                <a:spcPts val="2900"/>
              </a:spcBef>
              <a:buClrTx/>
              <a:buSzPct val="125000"/>
              <a:buFontTx/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857500" indent="-317500" defTabSz="412750">
              <a:spcBef>
                <a:spcPts val="2900"/>
              </a:spcBef>
              <a:buClrTx/>
              <a:buSzPct val="125000"/>
              <a:buFontTx/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xfrm>
            <a:off x="5976340" y="6540500"/>
            <a:ext cx="232970" cy="236880"/>
          </a:xfrm>
          <a:prstGeom prst="rect">
            <a:avLst/>
          </a:prstGeom>
          <a:noFill/>
        </p:spPr>
        <p:txBody>
          <a:bodyPr wrap="none" lIns="25400" tIns="25400" rIns="25400" bIns="25400" anchor="t"/>
          <a:lstStyle>
            <a:lvl1pPr defTabSz="412750">
              <a:defRPr sz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2231135" y="964691"/>
            <a:ext cx="7729730" cy="118872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half" idx="1"/>
          </p:nvPr>
        </p:nvSpPr>
        <p:spPr>
          <a:xfrm>
            <a:off x="2231135" y="2638044"/>
            <a:ext cx="7729730" cy="310198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600200" y="2386744"/>
            <a:ext cx="8991600" cy="1645921"/>
          </a:xfrm>
          <a:prstGeom prst="rect">
            <a:avLst/>
          </a:prstGeom>
          <a:ln w="38100"/>
        </p:spPr>
        <p:txBody>
          <a:bodyPr/>
          <a:lstStyle>
            <a:lvl1pPr>
              <a:defRPr sz="38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2695194" y="4352464"/>
            <a:ext cx="6801612" cy="126508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2231135" y="964691"/>
            <a:ext cx="7729730" cy="118872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1581911" y="2638044"/>
            <a:ext cx="427177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ody Level One…"/>
          <p:cNvSpPr txBox="1"/>
          <p:nvPr>
            <p:ph type="body" sz="quarter" idx="1"/>
          </p:nvPr>
        </p:nvSpPr>
        <p:spPr>
          <a:xfrm>
            <a:off x="1583436" y="2313433"/>
            <a:ext cx="4270248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</a:defRPr>
            </a:lvl1pPr>
            <a:lvl2pPr marL="0" indent="45720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</a:defRPr>
            </a:lvl2pPr>
            <a:lvl3pPr marL="0" indent="91440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</a:defRPr>
            </a:lvl3pPr>
            <a:lvl4pPr marL="0" indent="137160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</a:defRPr>
            </a:lvl4pPr>
            <a:lvl5pPr marL="0" indent="182880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Text Placeholder 4"/>
          <p:cNvSpPr/>
          <p:nvPr>
            <p:ph type="body" sz="quarter" idx="21"/>
          </p:nvPr>
        </p:nvSpPr>
        <p:spPr>
          <a:xfrm>
            <a:off x="6338315" y="2313433"/>
            <a:ext cx="4270249" cy="704088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</a:defRPr>
            </a:pP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31135" y="964691"/>
            <a:ext cx="7729730" cy="118872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2231135" y="964691"/>
            <a:ext cx="7729730" cy="118872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3" name="Title Text"/>
          <p:cNvSpPr txBox="1"/>
          <p:nvPr>
            <p:ph type="title"/>
          </p:nvPr>
        </p:nvSpPr>
        <p:spPr>
          <a:xfrm>
            <a:off x="804672" y="2243827"/>
            <a:ext cx="4486656" cy="114149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half" idx="1"/>
          </p:nvPr>
        </p:nvSpPr>
        <p:spPr>
          <a:xfrm>
            <a:off x="6736080" y="804672"/>
            <a:ext cx="4815841" cy="5248656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000000"/>
                </a:solidFill>
              </a:defRPr>
            </a:lvl1pPr>
            <a:lvl2pPr marL="500062" indent="-271462">
              <a:defRPr sz="1900">
                <a:solidFill>
                  <a:srgbClr val="000000"/>
                </a:solidFill>
              </a:defRPr>
            </a:lvl2pPr>
            <a:lvl3pPr marL="728662" indent="-271462">
              <a:defRPr sz="1900">
                <a:solidFill>
                  <a:srgbClr val="000000"/>
                </a:solidFill>
              </a:defRPr>
            </a:lvl3pPr>
            <a:lvl4pPr marL="957262" indent="-271462">
              <a:defRPr sz="1900">
                <a:solidFill>
                  <a:srgbClr val="000000"/>
                </a:solidFill>
              </a:defRPr>
            </a:lvl4pPr>
            <a:lvl5pPr marL="1185862" indent="-271462">
              <a:defRPr sz="19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3"/>
          <p:cNvSpPr/>
          <p:nvPr>
            <p:ph type="body" sz="quarter" idx="21"/>
          </p:nvPr>
        </p:nvSpPr>
        <p:spPr>
          <a:xfrm>
            <a:off x="1115567" y="3549917"/>
            <a:ext cx="3794761" cy="2194037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pP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17"/>
          <p:cNvSpPr/>
          <p:nvPr/>
        </p:nvSpPr>
        <p:spPr>
          <a:xfrm>
            <a:off x="-1" y="0"/>
            <a:ext cx="6096001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84" name="Title Text"/>
          <p:cNvSpPr txBox="1"/>
          <p:nvPr>
            <p:ph type="title"/>
          </p:nvPr>
        </p:nvSpPr>
        <p:spPr>
          <a:xfrm>
            <a:off x="808522" y="2243827"/>
            <a:ext cx="4495000" cy="1134642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pPr/>
            <a:r>
              <a:t>Title Text</a:t>
            </a:r>
          </a:p>
        </p:txBody>
      </p:sp>
      <p:sp>
        <p:nvSpPr>
          <p:cNvPr id="85" name="Picture Placeholder 2"/>
          <p:cNvSpPr/>
          <p:nvPr>
            <p:ph type="pic" idx="21"/>
          </p:nvPr>
        </p:nvSpPr>
        <p:spPr>
          <a:xfrm>
            <a:off x="6095998" y="0"/>
            <a:ext cx="610209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6" name="Body Level One…"/>
          <p:cNvSpPr txBox="1"/>
          <p:nvPr>
            <p:ph type="body" sz="quarter" idx="1"/>
          </p:nvPr>
        </p:nvSpPr>
        <p:spPr>
          <a:xfrm>
            <a:off x="1115567" y="3549917"/>
            <a:ext cx="3794761" cy="2194038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274637"/>
            <a:ext cx="10972800" cy="114300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0758922" y="6299961"/>
            <a:ext cx="365761" cy="201677"/>
          </a:xfrm>
          <a:prstGeom prst="rect">
            <a:avLst/>
          </a:prstGeom>
          <a:solidFill>
            <a:srgbClr val="1D1D1D">
              <a:alpha val="70000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228600" marR="0" indent="-2286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4857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7143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9429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11715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1341437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1512887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168592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1911350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Survey of the Books of the Bible</a:t>
            </a:r>
          </a:p>
        </p:txBody>
      </p:sp>
      <p:sp>
        <p:nvSpPr>
          <p:cNvPr id="106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2 Corinthians</a:t>
            </a:r>
          </a:p>
        </p:txBody>
      </p:sp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300"/>
            </a:pPr>
            <a:r>
              <a:t>Written probably less than 1 year after 1 Corinthians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A Jewish element was rising up and disturbing the relationship between Paul and the church.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First Letter defends integrity of the Church, Second letter defends the integrity of the Apostle.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Division of Book:</a:t>
            </a:r>
            <a:endParaRPr sz="15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1:1-11- Introduction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1:12-7:16- Paul’s trials and Comforts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8:1-9:15- Concerning the collection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10:1-13:10- Paul's defense of His Apostleship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13:11-14- Conclusion</a:t>
            </a:r>
            <a:endParaRPr sz="1300"/>
          </a:p>
          <a:p>
            <a:pPr>
              <a:lnSpc>
                <a:spcPct val="80000"/>
              </a:lnSpc>
              <a:defRPr sz="2300"/>
            </a:pPr>
            <a:r>
              <a:t>Key Verse: 2 Cor 7:2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Key Word: Apostle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Galatians</a:t>
            </a:r>
          </a:p>
        </p:txBody>
      </p:sp>
      <p:sp>
        <p:nvSpPr>
          <p:cNvPr id="136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226313" indent="-226313" defTabSz="905255">
              <a:spcBef>
                <a:spcPts val="900"/>
              </a:spcBef>
              <a:defRPr sz="2772"/>
            </a:pPr>
            <a:r>
              <a:t>Galatian Churches established in Acts 13-14 cir. 47-48AD</a:t>
            </a:r>
          </a:p>
          <a:p>
            <a:pPr marL="226313" indent="-226313" defTabSz="905255">
              <a:spcBef>
                <a:spcPts val="900"/>
              </a:spcBef>
              <a:defRPr sz="2772"/>
            </a:pPr>
            <a:r>
              <a:t>Letter written in late 40s- early 50sAD</a:t>
            </a:r>
          </a:p>
          <a:p>
            <a:pPr marL="226313" indent="-226313" defTabSz="905255">
              <a:spcBef>
                <a:spcPts val="900"/>
              </a:spcBef>
              <a:defRPr sz="2772"/>
            </a:pPr>
            <a:r>
              <a:t>Purpose of book is to destroy the perversion to the Gospel 1:6-10</a:t>
            </a:r>
          </a:p>
          <a:p>
            <a:pPr marL="226313" indent="-226313" defTabSz="905255">
              <a:spcBef>
                <a:spcPts val="900"/>
              </a:spcBef>
              <a:defRPr sz="2772"/>
            </a:pPr>
            <a:r>
              <a:t>Division of book</a:t>
            </a:r>
          </a:p>
          <a:p>
            <a:pPr lvl="1" marL="452627" indent="-226313" defTabSz="905255">
              <a:spcBef>
                <a:spcPts val="900"/>
              </a:spcBef>
              <a:defRPr sz="2574"/>
            </a:pPr>
            <a:r>
              <a:t>1-2 Pauls defense of Apostleship</a:t>
            </a:r>
            <a:endParaRPr sz="1584"/>
          </a:p>
          <a:p>
            <a:pPr lvl="1" marL="452627" indent="-226313" defTabSz="905255">
              <a:spcBef>
                <a:spcPts val="900"/>
              </a:spcBef>
              <a:defRPr sz="2574"/>
            </a:pPr>
            <a:r>
              <a:t>2-3 Justification is by the gospel</a:t>
            </a:r>
            <a:endParaRPr sz="1584"/>
          </a:p>
          <a:p>
            <a:pPr lvl="1" marL="452627" indent="-226313" defTabSz="905255">
              <a:spcBef>
                <a:spcPts val="900"/>
              </a:spcBef>
              <a:defRPr sz="2574"/>
            </a:pPr>
            <a:r>
              <a:t>5-6 Practical Application of Gospel truth.</a:t>
            </a:r>
            <a:endParaRPr sz="1584"/>
          </a:p>
          <a:p>
            <a:pPr marL="226313" indent="-226313" defTabSz="905255">
              <a:spcBef>
                <a:spcPts val="900"/>
              </a:spcBef>
              <a:defRPr sz="2772"/>
            </a:pPr>
            <a:r>
              <a:t>Key word: Liberty</a:t>
            </a:r>
          </a:p>
          <a:p>
            <a:pPr marL="226313" indent="-226313" defTabSz="905255">
              <a:spcBef>
                <a:spcPts val="900"/>
              </a:spcBef>
              <a:defRPr sz="2772"/>
            </a:pPr>
            <a:r>
              <a:t>Key verse: 1:6-10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Ephesians</a:t>
            </a:r>
          </a:p>
        </p:txBody>
      </p:sp>
      <p:sp>
        <p:nvSpPr>
          <p:cNvPr id="139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300"/>
            </a:pPr>
            <a:r>
              <a:t>Written during Roman imprisonment 60-63AD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Purpose is to show God’s eternal pan of salvation was always in the Body of Christ (1:5, 3:8-11)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The Ephesian church was a spiritually mature congregation (Acts 19:9, 20:27)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Division of book- </a:t>
            </a:r>
            <a:endParaRPr sz="15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1:1-2 Greeting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1:3-14 All Spiritual blessings in Christ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1:15-23 Prayerful Thanksgiving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2:1-3:21 Salvation for the gentiles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4:1-6:20 Practical Truth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6:21-24 Conclusion</a:t>
            </a:r>
            <a:endParaRPr sz="1300"/>
          </a:p>
          <a:p>
            <a:pPr>
              <a:lnSpc>
                <a:spcPct val="80000"/>
              </a:lnSpc>
              <a:defRPr sz="2300"/>
            </a:pPr>
            <a:r>
              <a:t>Key Word:  Church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Key verse: 3:8-13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Philippians</a:t>
            </a:r>
          </a:p>
        </p:txBody>
      </p:sp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300"/>
            </a:pPr>
            <a:r>
              <a:t>Written during Roman imprisonment 60-63AD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Church was planted in Acts 16:12-40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Purpose of the letter is to thank his brethren for their fellowship in his labor (1:5, 4:15-17). And Endure their own trials with a joyful attitude (4:2)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Division of Book</a:t>
            </a:r>
            <a:endParaRPr sz="15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Introduction 1:1-11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Prologue 1:12-26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Live worthy of the Gospel 1:27-2:30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Warnings of False Teachers 3:1-4:1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Exhortations 4:2-9</a:t>
            </a:r>
            <a:endParaRPr sz="1300"/>
          </a:p>
          <a:p>
            <a:pPr lvl="1" marL="457200" indent="-228600">
              <a:lnSpc>
                <a:spcPct val="80000"/>
              </a:lnSpc>
              <a:defRPr sz="2200"/>
            </a:pPr>
            <a:r>
              <a:t>Thanksgiving for fellowship and closing 4:10-20</a:t>
            </a:r>
            <a:endParaRPr sz="1300"/>
          </a:p>
          <a:p>
            <a:pPr>
              <a:lnSpc>
                <a:spcPct val="80000"/>
              </a:lnSpc>
              <a:defRPr sz="2300"/>
            </a:pPr>
            <a:r>
              <a:t>Key Word: Rejoice/Joy</a:t>
            </a:r>
            <a:endParaRPr sz="1500"/>
          </a:p>
          <a:p>
            <a:pPr>
              <a:lnSpc>
                <a:spcPct val="80000"/>
              </a:lnSpc>
              <a:defRPr sz="2300"/>
            </a:pPr>
            <a:r>
              <a:t>Key Verse: 4:2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Colossians</a:t>
            </a:r>
          </a:p>
        </p:txBody>
      </p:sp>
      <p:sp>
        <p:nvSpPr>
          <p:cNvPr id="145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500"/>
            </a:pPr>
            <a:r>
              <a:t>Written during Roman imprisonment 60-63AD</a:t>
            </a:r>
            <a:endParaRPr sz="1600"/>
          </a:p>
          <a:p>
            <a:pPr>
              <a:lnSpc>
                <a:spcPct val="90000"/>
              </a:lnSpc>
              <a:defRPr sz="2500"/>
            </a:pPr>
            <a:r>
              <a:t>No evidence that Paul planted the congregation (2:1, 1:7)</a:t>
            </a:r>
            <a:endParaRPr sz="1600"/>
          </a:p>
          <a:p>
            <a:pPr>
              <a:lnSpc>
                <a:spcPct val="90000"/>
              </a:lnSpc>
              <a:defRPr sz="2500"/>
            </a:pPr>
            <a:r>
              <a:t>Purpose of Letter was to address “Colossae Heresy” which consisted of a false view of the deity of Christ, and a hybrid Jew/Manmade worship.</a:t>
            </a:r>
            <a:endParaRPr sz="1600"/>
          </a:p>
          <a:p>
            <a:pPr>
              <a:lnSpc>
                <a:spcPct val="90000"/>
              </a:lnSpc>
              <a:defRPr sz="2500"/>
            </a:pPr>
            <a:r>
              <a:t>Book is Divided:</a:t>
            </a:r>
            <a:endParaRPr sz="16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Christ and System of Redemption 1:1-2:3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Opposition to False Teaching 2:4-3:4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Application to Life Situations 3:5-4:6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Relationships in Christ 4:7-17</a:t>
            </a:r>
            <a:endParaRPr sz="1400"/>
          </a:p>
          <a:p>
            <a:pPr>
              <a:lnSpc>
                <a:spcPct val="90000"/>
              </a:lnSpc>
              <a:defRPr sz="2500"/>
            </a:pPr>
            <a:r>
              <a:t>Key Word: Supremacy</a:t>
            </a:r>
            <a:endParaRPr sz="1600"/>
          </a:p>
          <a:p>
            <a:pPr>
              <a:lnSpc>
                <a:spcPct val="90000"/>
              </a:lnSpc>
              <a:defRPr sz="2500"/>
            </a:pPr>
            <a:r>
              <a:t>Key Verse: 2:9-10, 3:16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1 thessalonians</a:t>
            </a:r>
          </a:p>
        </p:txBody>
      </p:sp>
      <p:sp>
        <p:nvSpPr>
          <p:cNvPr id="148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224027" indent="-224027" defTabSz="896111">
              <a:lnSpc>
                <a:spcPct val="90000"/>
              </a:lnSpc>
              <a:spcBef>
                <a:spcPts val="900"/>
              </a:spcBef>
              <a:defRPr sz="2450"/>
            </a:pPr>
            <a:r>
              <a:t>Written while Paul was in Corinth (Acts 18:5, 1 Thess 3:6)</a:t>
            </a:r>
            <a:endParaRPr sz="1568"/>
          </a:p>
          <a:p>
            <a:pPr marL="224027" indent="-224027" defTabSz="896111">
              <a:lnSpc>
                <a:spcPct val="90000"/>
              </a:lnSpc>
              <a:spcBef>
                <a:spcPts val="900"/>
              </a:spcBef>
              <a:defRPr sz="2450"/>
            </a:pPr>
            <a:r>
              <a:t>Congregation established on 2nd missionary journey (Acts 17:1-9)</a:t>
            </a:r>
            <a:endParaRPr sz="1568"/>
          </a:p>
          <a:p>
            <a:pPr marL="224027" indent="-224027" defTabSz="896111">
              <a:lnSpc>
                <a:spcPct val="90000"/>
              </a:lnSpc>
              <a:spcBef>
                <a:spcPts val="900"/>
              </a:spcBef>
              <a:defRPr sz="2450"/>
            </a:pPr>
            <a:r>
              <a:t>Purpose of letter was to encourage brethren in their faith, to purify their conduct, and correct some beliefs.</a:t>
            </a:r>
            <a:endParaRPr sz="1568"/>
          </a:p>
          <a:p>
            <a:pPr marL="224027" indent="-224027" defTabSz="896111">
              <a:lnSpc>
                <a:spcPct val="90000"/>
              </a:lnSpc>
              <a:spcBef>
                <a:spcPts val="900"/>
              </a:spcBef>
              <a:defRPr sz="2450"/>
            </a:pPr>
            <a:r>
              <a:t>Book is Divided:</a:t>
            </a:r>
            <a:endParaRPr sz="1568"/>
          </a:p>
          <a:p>
            <a:pPr lvl="1" marL="448055" indent="-224027" defTabSz="896111">
              <a:lnSpc>
                <a:spcPct val="90000"/>
              </a:lnSpc>
              <a:spcBef>
                <a:spcPts val="900"/>
              </a:spcBef>
              <a:defRPr sz="2254"/>
            </a:pPr>
            <a:r>
              <a:t>1:1-10 Paul's Commendation of Faith</a:t>
            </a:r>
          </a:p>
          <a:p>
            <a:pPr lvl="1" marL="448055" indent="-224027" defTabSz="896111">
              <a:lnSpc>
                <a:spcPct val="90000"/>
              </a:lnSpc>
              <a:spcBef>
                <a:spcPts val="900"/>
              </a:spcBef>
              <a:defRPr sz="2254"/>
            </a:pPr>
            <a:r>
              <a:t>2:1-17 Paul’s own Conduct</a:t>
            </a:r>
          </a:p>
          <a:p>
            <a:pPr lvl="1" marL="448055" indent="-224027" defTabSz="896111">
              <a:lnSpc>
                <a:spcPct val="90000"/>
              </a:lnSpc>
              <a:spcBef>
                <a:spcPts val="900"/>
              </a:spcBef>
              <a:defRPr sz="2254"/>
            </a:pPr>
            <a:r>
              <a:t>3:1-3:13 Paul’s Concern and Relief </a:t>
            </a:r>
          </a:p>
          <a:p>
            <a:pPr lvl="1" marL="448055" indent="-224027" defTabSz="896111">
              <a:lnSpc>
                <a:spcPct val="90000"/>
              </a:lnSpc>
              <a:spcBef>
                <a:spcPts val="900"/>
              </a:spcBef>
              <a:defRPr sz="2254"/>
            </a:pPr>
            <a:r>
              <a:t>4:1-5:11 Paul’s Correction</a:t>
            </a:r>
          </a:p>
          <a:p>
            <a:pPr lvl="1" marL="448055" indent="-224027" defTabSz="896111">
              <a:lnSpc>
                <a:spcPct val="90000"/>
              </a:lnSpc>
              <a:spcBef>
                <a:spcPts val="900"/>
              </a:spcBef>
              <a:defRPr sz="2254"/>
            </a:pPr>
            <a:r>
              <a:t>5:12-28- Paul’s Close</a:t>
            </a:r>
            <a:endParaRPr sz="1372"/>
          </a:p>
          <a:p>
            <a:pPr marL="224027" indent="-224027" defTabSz="896111">
              <a:lnSpc>
                <a:spcPct val="90000"/>
              </a:lnSpc>
              <a:spcBef>
                <a:spcPts val="900"/>
              </a:spcBef>
              <a:defRPr sz="2450"/>
            </a:pPr>
            <a:r>
              <a:t>Key Word: Day of the Lord</a:t>
            </a:r>
            <a:endParaRPr sz="1568"/>
          </a:p>
          <a:p>
            <a:pPr marL="224027" indent="-224027" defTabSz="896111">
              <a:lnSpc>
                <a:spcPct val="90000"/>
              </a:lnSpc>
              <a:spcBef>
                <a:spcPts val="900"/>
              </a:spcBef>
              <a:defRPr sz="2450"/>
            </a:pPr>
            <a:r>
              <a:t>Key Verse: 1:3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2 thessalonians</a:t>
            </a:r>
          </a:p>
        </p:txBody>
      </p:sp>
      <p:sp>
        <p:nvSpPr>
          <p:cNvPr id="151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Written shortly after the first letter while Paul was still in Corinth Acts 18:11. 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Purpose for writing was to correct some misunderstanding on the second coming of Christ.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Specific Error: The Lord’s coming is imminent. Or “coming soon”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Outline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1:1-2 Salutation 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1:3-12 Comfort in Affliction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2:1-12 The Coming Apostasy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2:13-17 Thanksgiving and Prayer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3:1-17 A collection of exhortations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Key Word: Apostasy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Key Verse: 2:1-2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 1 Timothy</a:t>
            </a:r>
          </a:p>
        </p:txBody>
      </p:sp>
      <p:sp>
        <p:nvSpPr>
          <p:cNvPr id="154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192023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Both the letters to Timothy and the letter to Titus are often called “pastoral” epistles. This has caused problems.</a:t>
            </a:r>
          </a:p>
          <a:p>
            <a:pPr marL="192023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Written after Pauls first Roman imprisonment.</a:t>
            </a:r>
          </a:p>
          <a:p>
            <a:pPr marL="192023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Paul wrote to Timothy with instructions on how to deal with issues that were developing in the Ephesian church.</a:t>
            </a:r>
          </a:p>
          <a:p>
            <a:pPr marL="192023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Outline</a:t>
            </a:r>
          </a:p>
          <a:p>
            <a:pPr lvl="1" marL="384047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Deal With Doctrinal Deviations - Chapter 1</a:t>
            </a:r>
          </a:p>
          <a:p>
            <a:pPr lvl="1" marL="384047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The Roles of Men and Women in worship- Chapter 2</a:t>
            </a:r>
          </a:p>
          <a:p>
            <a:pPr lvl="1" marL="384047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Qualifications for bishops and deacons- Chapter 3</a:t>
            </a:r>
          </a:p>
          <a:p>
            <a:pPr lvl="1" marL="384047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The duties and demeanor of a good minister - Chapter 4</a:t>
            </a:r>
          </a:p>
          <a:p>
            <a:pPr lvl="1" marL="384047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Practical principles for the work of the local church - Chapter 5</a:t>
            </a:r>
          </a:p>
          <a:p>
            <a:pPr lvl="1" marL="384047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Practical principles for God’s peculiar people- Chapter 6</a:t>
            </a:r>
          </a:p>
          <a:p>
            <a:pPr marL="192023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Key verse: 3:14-15</a:t>
            </a:r>
          </a:p>
          <a:p>
            <a:pPr marL="192023" indent="-192023" defTabSz="768095">
              <a:lnSpc>
                <a:spcPct val="90000"/>
              </a:lnSpc>
              <a:spcBef>
                <a:spcPts val="800"/>
              </a:spcBef>
              <a:defRPr sz="2100"/>
            </a:pPr>
            <a:r>
              <a:t>Key word: Elder/deacons/preachers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 2 Timothy</a:t>
            </a:r>
          </a:p>
        </p:txBody>
      </p:sp>
      <p:sp>
        <p:nvSpPr>
          <p:cNvPr id="157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Written during a second Roman imprisonment. (1:7,8,16,17)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Sentence had been determined, Paul was awaiting death. (4:16, 4:6-8)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Paul wrote to give a final charge to Timothy.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Outline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1:1-2:13 Charge to be steadfast and endure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2:14-26 Charge to be an approved worker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3:1-9 Charge to be alert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3:10-17 Charge to remember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4:1-8 Charge to preach the Word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4:9-22 Personal greetings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Key verse: 2:1-3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Key word: farewell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Titus</a:t>
            </a:r>
          </a:p>
        </p:txBody>
      </p:sp>
      <p:sp>
        <p:nvSpPr>
          <p:cNvPr id="160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500"/>
            </a:pPr>
            <a:r>
              <a:t>Written around the same time as First Timothy(66-67AD).</a:t>
            </a:r>
          </a:p>
          <a:p>
            <a:pPr>
              <a:lnSpc>
                <a:spcPct val="90000"/>
              </a:lnSpc>
              <a:defRPr sz="2500"/>
            </a:pPr>
            <a:r>
              <a:t>The point of letter is dealing with instability within the congregation at Crete. They lacked leadership(1:5), they had false teachers (1:9-16), and the Cretans had a culture of being untrustworthy and unstable (1:12).</a:t>
            </a:r>
          </a:p>
          <a:p>
            <a:pPr>
              <a:lnSpc>
                <a:spcPct val="90000"/>
              </a:lnSpc>
              <a:defRPr sz="2500"/>
            </a:pPr>
            <a:r>
              <a:t>Outline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1:1-4 Greeting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1:5-16 Qualifications for Elders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2:1-15 Qualities of a sound church.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3:1-15 Qualities of a sound life</a:t>
            </a:r>
          </a:p>
          <a:p>
            <a:pPr>
              <a:lnSpc>
                <a:spcPct val="90000"/>
              </a:lnSpc>
              <a:defRPr sz="2500"/>
            </a:pPr>
            <a:r>
              <a:t>Key Verse: 2:1</a:t>
            </a:r>
          </a:p>
          <a:p>
            <a:pPr>
              <a:lnSpc>
                <a:spcPct val="90000"/>
              </a:lnSpc>
              <a:defRPr sz="2500"/>
            </a:pPr>
            <a:r>
              <a:t>Key Word: Church Order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1"/>
          <p:cNvSpPr txBox="1"/>
          <p:nvPr>
            <p:ph type="title"/>
          </p:nvPr>
        </p:nvSpPr>
        <p:spPr>
          <a:xfrm>
            <a:off x="2231135" y="285423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Matthew</a:t>
            </a:r>
          </a:p>
        </p:txBody>
      </p:sp>
      <p:sp>
        <p:nvSpPr>
          <p:cNvPr id="109" name="Content Placeholder 2"/>
          <p:cNvSpPr txBox="1"/>
          <p:nvPr>
            <p:ph type="body" idx="1"/>
          </p:nvPr>
        </p:nvSpPr>
        <p:spPr>
          <a:xfrm>
            <a:off x="365759" y="1619793"/>
            <a:ext cx="11560631" cy="4827900"/>
          </a:xfrm>
          <a:prstGeom prst="rect">
            <a:avLst/>
          </a:prstGeom>
        </p:spPr>
        <p:txBody>
          <a:bodyPr/>
          <a:lstStyle/>
          <a:p>
            <a:pPr marL="21717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Written to Jewish audience. Filled with proofs that Jesus was the promised Messiah.</a:t>
            </a:r>
            <a:endParaRPr sz="1045"/>
          </a:p>
          <a:p>
            <a:pPr marL="21717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Not recorded in chronological order, but rather has a thematic flow to it.</a:t>
            </a:r>
            <a:endParaRPr sz="1045"/>
          </a:p>
          <a:p>
            <a:pPr marL="21717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Contains 5 large speeches that prove Jesus as The Teacher (7:29)</a:t>
            </a:r>
            <a:endParaRPr sz="1045"/>
          </a:p>
          <a:p>
            <a:pPr marL="21717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Division of Book:</a:t>
            </a:r>
            <a:endParaRPr sz="1045"/>
          </a:p>
          <a:p>
            <a:pPr lvl="1" marL="43434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1:1-4:16 Birth and preparation of Jesus’ ministry</a:t>
            </a:r>
            <a:endParaRPr sz="950"/>
          </a:p>
          <a:p>
            <a:pPr lvl="1" marL="43434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4:17-16:20 Public Ministry in Galilee</a:t>
            </a:r>
            <a:endParaRPr sz="950"/>
          </a:p>
          <a:p>
            <a:pPr lvl="1" marL="43434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16:21-18:35 Private Ministry in Galilee</a:t>
            </a:r>
            <a:endParaRPr sz="950"/>
          </a:p>
          <a:p>
            <a:pPr lvl="1" marL="43434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19:1-25:46 Ministry in Judea</a:t>
            </a:r>
            <a:endParaRPr sz="950"/>
          </a:p>
          <a:p>
            <a:pPr lvl="1" marL="43434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26:1-28:20 Death an Resurrection</a:t>
            </a:r>
            <a:endParaRPr sz="950"/>
          </a:p>
          <a:p>
            <a:pPr marL="21717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Key Verses : 16:18-19, 28:18-20</a:t>
            </a:r>
            <a:endParaRPr sz="1045"/>
          </a:p>
          <a:p>
            <a:pPr marL="217170" indent="-217170" defTabSz="868680">
              <a:lnSpc>
                <a:spcPct val="80000"/>
              </a:lnSpc>
              <a:spcBef>
                <a:spcPts val="900"/>
              </a:spcBef>
              <a:defRPr sz="2375"/>
            </a:pPr>
            <a:r>
              <a:t>Key Words: Kingdom, fulfilled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Philemon</a:t>
            </a:r>
          </a:p>
        </p:txBody>
      </p:sp>
      <p:sp>
        <p:nvSpPr>
          <p:cNvPr id="163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221742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One of the 4 “prison epistles”. Philemon emphasizes the “supremacy of the individual”</a:t>
            </a:r>
          </a:p>
          <a:p>
            <a:pPr marL="221742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Paul writes to Philemon to receive back a runaway slave named Onesimus</a:t>
            </a:r>
          </a:p>
          <a:p>
            <a:pPr marL="221742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The letter is an application of Col 4:6 and is a lesson in diplomacy </a:t>
            </a:r>
          </a:p>
          <a:p>
            <a:pPr marL="221742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Outline</a:t>
            </a:r>
          </a:p>
          <a:p>
            <a:pPr lvl="1" marL="443484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1:1-3 Family</a:t>
            </a:r>
          </a:p>
          <a:p>
            <a:pPr lvl="1" marL="443484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1:4-7 Fellowship</a:t>
            </a:r>
          </a:p>
          <a:p>
            <a:pPr lvl="1" marL="443484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1:8-21 Favor</a:t>
            </a:r>
          </a:p>
          <a:p>
            <a:pPr lvl="1" marL="443484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1:22-25 Farewell</a:t>
            </a:r>
          </a:p>
          <a:p>
            <a:pPr marL="221742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Key Verse: 1:15</a:t>
            </a:r>
          </a:p>
          <a:p>
            <a:pPr marL="221742" indent="-221742" defTabSz="886968">
              <a:lnSpc>
                <a:spcPct val="90000"/>
              </a:lnSpc>
              <a:spcBef>
                <a:spcPts val="900"/>
              </a:spcBef>
              <a:defRPr sz="2425"/>
            </a:pPr>
            <a:r>
              <a:t>Key word: receive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Hebrews</a:t>
            </a:r>
          </a:p>
        </p:txBody>
      </p:sp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500"/>
            </a:pPr>
            <a:r>
              <a:t>Known as “The Epistle of Better Things”</a:t>
            </a:r>
          </a:p>
          <a:p>
            <a:pPr>
              <a:lnSpc>
                <a:spcPct val="90000"/>
              </a:lnSpc>
              <a:defRPr sz="2500"/>
            </a:pPr>
            <a:r>
              <a:t>Begins as a oration, proceeds like a sermon, and ends like a letter</a:t>
            </a:r>
          </a:p>
          <a:p>
            <a:pPr>
              <a:lnSpc>
                <a:spcPct val="90000"/>
              </a:lnSpc>
              <a:defRPr sz="2500"/>
            </a:pPr>
            <a:r>
              <a:t>Hebrews can be fully appreciated without being a student of the Old Testament </a:t>
            </a:r>
          </a:p>
          <a:p>
            <a:pPr>
              <a:lnSpc>
                <a:spcPct val="90000"/>
              </a:lnSpc>
              <a:defRPr sz="2500"/>
            </a:pPr>
            <a:r>
              <a:t>Outline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1-6 A Superior Person- Jesus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7-10 A Superior Priesthood- Melchizedek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11-13 A Superior Principle- Faith </a:t>
            </a:r>
          </a:p>
          <a:p>
            <a:pPr>
              <a:lnSpc>
                <a:spcPct val="90000"/>
              </a:lnSpc>
              <a:defRPr sz="2500"/>
            </a:pPr>
            <a:r>
              <a:t>Key Verse: 1:1-2</a:t>
            </a:r>
          </a:p>
          <a:p>
            <a:pPr>
              <a:lnSpc>
                <a:spcPct val="90000"/>
              </a:lnSpc>
              <a:defRPr sz="2500"/>
            </a:pPr>
            <a:r>
              <a:t>Key word: better/superior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James</a:t>
            </a:r>
          </a:p>
        </p:txBody>
      </p:sp>
      <p:sp>
        <p:nvSpPr>
          <p:cNvPr id="169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20573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Written by the brother of Jesus </a:t>
            </a:r>
          </a:p>
          <a:p>
            <a:pPr marL="20573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One of the most practical books of the Bible. With a very simple message… go to work!</a:t>
            </a:r>
          </a:p>
          <a:p>
            <a:pPr marL="20573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“If you are having trouble sleeping read psalms. If you are having trouble getting to work, read James”</a:t>
            </a:r>
          </a:p>
          <a:p>
            <a:pPr marL="20573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Outline</a:t>
            </a:r>
          </a:p>
          <a:p>
            <a:pPr lvl="1" marL="41147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1- Proving Faith</a:t>
            </a:r>
          </a:p>
          <a:p>
            <a:pPr lvl="1" marL="41147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2- Faith and Obedience</a:t>
            </a:r>
          </a:p>
          <a:p>
            <a:pPr lvl="1" marL="41147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3- The Unruly Tongue</a:t>
            </a:r>
          </a:p>
          <a:p>
            <a:pPr lvl="1" marL="41147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4- The Curse of Worldliness</a:t>
            </a:r>
          </a:p>
          <a:p>
            <a:pPr lvl="1" marL="41147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5- The Value of Holiness</a:t>
            </a:r>
          </a:p>
          <a:p>
            <a:pPr marL="20573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Key Verse: 1:21-22</a:t>
            </a:r>
          </a:p>
          <a:p>
            <a:pPr marL="205739" indent="-205739" defTabSz="822959">
              <a:lnSpc>
                <a:spcPct val="90000"/>
              </a:lnSpc>
              <a:spcBef>
                <a:spcPts val="900"/>
              </a:spcBef>
              <a:defRPr sz="2250"/>
            </a:pPr>
            <a:r>
              <a:t>Key word: “Practical Christianity”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1 Peter</a:t>
            </a:r>
          </a:p>
        </p:txBody>
      </p:sp>
      <p:sp>
        <p:nvSpPr>
          <p:cNvPr id="172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Written by the apostle of Christ.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Likely written in 64-65AD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Written encourage Christians to stay faithful in light of the coming trials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Outline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Peter Greets the Churches (1:1–2) 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Praise God for Salvation (1:3–12) 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Exhortations for God’s Chosen People (1:13–2:10) 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Exhortations for God’s People in View of Relationships (2:11–3:12) 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Exhortations for God’s People In View of Suffering (3:13–4:11) </a:t>
            </a:r>
          </a:p>
          <a:p>
            <a:pPr lvl="1" marL="43434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Final Exhortations/Conclusion (4:12–5:14)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Key Verse: 5:12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defRPr sz="2375"/>
            </a:pPr>
            <a:r>
              <a:t>Key Word: Stand Firm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2 Peter</a:t>
            </a:r>
          </a:p>
        </p:txBody>
      </p:sp>
      <p:sp>
        <p:nvSpPr>
          <p:cNvPr id="175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219455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Believed to have been written shortly after the first letter around the year 65AD</a:t>
            </a:r>
          </a:p>
          <a:p>
            <a:pPr marL="219455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In the first letter he gives them reminders to be faithful in trials. In this epistle he gives them reminders to remain faithful in doctrine.</a:t>
            </a:r>
          </a:p>
          <a:p>
            <a:pPr marL="219455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The letter describes the false teachers and refutes their doctrines.</a:t>
            </a:r>
          </a:p>
          <a:p>
            <a:pPr marL="219455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Outline of book</a:t>
            </a:r>
          </a:p>
          <a:p>
            <a:pPr lvl="1" marL="438911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Salutation 1:1-2</a:t>
            </a:r>
          </a:p>
          <a:p>
            <a:pPr lvl="1" marL="438911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Exhortation to Righteous Living (1:3-21)</a:t>
            </a:r>
          </a:p>
          <a:p>
            <a:pPr lvl="1" marL="438911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Warnings against false teachers (2:1-22)</a:t>
            </a:r>
          </a:p>
          <a:p>
            <a:pPr lvl="1" marL="438911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The Second Coming (3:1-18)</a:t>
            </a:r>
          </a:p>
          <a:p>
            <a:pPr marL="219455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Key Verse: 2:20</a:t>
            </a:r>
          </a:p>
          <a:p>
            <a:pPr marL="219455" indent="-219455" defTabSz="877823">
              <a:lnSpc>
                <a:spcPct val="90000"/>
              </a:lnSpc>
              <a:spcBef>
                <a:spcPts val="900"/>
              </a:spcBef>
              <a:defRPr sz="2400"/>
            </a:pPr>
            <a:r>
              <a:t>Key Word: knowledge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1 John</a:t>
            </a:r>
          </a:p>
        </p:txBody>
      </p:sp>
      <p:sp>
        <p:nvSpPr>
          <p:cNvPr id="178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500"/>
            </a:pPr>
            <a:r>
              <a:t>Author: John the Apostle</a:t>
            </a:r>
          </a:p>
          <a:p>
            <a:pPr>
              <a:lnSpc>
                <a:spcPct val="90000"/>
              </a:lnSpc>
              <a:defRPr sz="2500"/>
            </a:pPr>
            <a:r>
              <a:t>Date: Believed to be late 80’s-90’s AD for all three of the letters.</a:t>
            </a:r>
          </a:p>
          <a:p>
            <a:pPr>
              <a:lnSpc>
                <a:spcPct val="90000"/>
              </a:lnSpc>
              <a:defRPr sz="2500"/>
            </a:pPr>
            <a:r>
              <a:t>Purpose: A warning against early gnostic influence</a:t>
            </a:r>
          </a:p>
          <a:p>
            <a:pPr>
              <a:lnSpc>
                <a:spcPct val="90000"/>
              </a:lnSpc>
              <a:defRPr sz="2500"/>
            </a:pPr>
            <a:r>
              <a:t>Division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1:1-4 Introduction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1:5-2:29- Light versus Darkness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3:1-4:21- Love manifested in obedience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5:1-21- Eternal life through Jesus Christ</a:t>
            </a:r>
          </a:p>
          <a:p>
            <a:pPr>
              <a:lnSpc>
                <a:spcPct val="90000"/>
              </a:lnSpc>
              <a:defRPr sz="2500"/>
            </a:pPr>
            <a:r>
              <a:t>Key word: love, know</a:t>
            </a:r>
          </a:p>
          <a:p>
            <a:pPr>
              <a:lnSpc>
                <a:spcPct val="90000"/>
              </a:lnSpc>
              <a:defRPr sz="2500"/>
            </a:pPr>
            <a:r>
              <a:t>Key verse: 2:13, 5:13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2 John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500"/>
            </a:pPr>
            <a:r>
              <a:t>Author: John the Apostle</a:t>
            </a:r>
          </a:p>
          <a:p>
            <a:pPr>
              <a:lnSpc>
                <a:spcPct val="90000"/>
              </a:lnSpc>
              <a:defRPr sz="2500"/>
            </a:pPr>
            <a:r>
              <a:t>Date: Written in the 80-90 AD range</a:t>
            </a:r>
          </a:p>
          <a:p>
            <a:pPr>
              <a:lnSpc>
                <a:spcPct val="90000"/>
              </a:lnSpc>
              <a:defRPr sz="2500"/>
            </a:pPr>
            <a:r>
              <a:t>Purpose: John writes to praise, plead, warn, and remind either a lady or a congregation to abide in the doctrine of Christ. </a:t>
            </a:r>
          </a:p>
          <a:p>
            <a:pPr>
              <a:lnSpc>
                <a:spcPct val="90000"/>
              </a:lnSpc>
              <a:defRPr sz="2500"/>
            </a:pPr>
            <a:r>
              <a:t>Division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Salutation 1-3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Encouragement and warning 4-11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Farewell 12-13</a:t>
            </a:r>
          </a:p>
          <a:p>
            <a:pPr>
              <a:lnSpc>
                <a:spcPct val="90000"/>
              </a:lnSpc>
              <a:defRPr sz="2500"/>
            </a:pPr>
            <a:r>
              <a:t>Key Word: truth</a:t>
            </a:r>
          </a:p>
          <a:p>
            <a:pPr>
              <a:lnSpc>
                <a:spcPct val="90000"/>
              </a:lnSpc>
              <a:defRPr sz="2500"/>
            </a:pPr>
            <a:r>
              <a:t>Key Verse: 1:9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3 John</a:t>
            </a:r>
          </a:p>
        </p:txBody>
      </p:sp>
      <p:sp>
        <p:nvSpPr>
          <p:cNvPr id="184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500"/>
            </a:pPr>
            <a:r>
              <a:t>Author: John the Apostle</a:t>
            </a:r>
          </a:p>
          <a:p>
            <a:pPr>
              <a:lnSpc>
                <a:spcPct val="90000"/>
              </a:lnSpc>
              <a:defRPr sz="2500"/>
            </a:pPr>
            <a:r>
              <a:t>Date: 80-90AD</a:t>
            </a:r>
          </a:p>
          <a:p>
            <a:pPr>
              <a:lnSpc>
                <a:spcPct val="90000"/>
              </a:lnSpc>
              <a:defRPr sz="2500"/>
            </a:pPr>
            <a:r>
              <a:t>Purpose: Written to a faithful Christian named Gaius to continue doing what’s right.</a:t>
            </a:r>
          </a:p>
          <a:p>
            <a:pPr>
              <a:lnSpc>
                <a:spcPct val="90000"/>
              </a:lnSpc>
              <a:defRPr sz="2500"/>
            </a:pPr>
            <a:r>
              <a:t>Division of book: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Gaius 1-8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Diotrephes 9-11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Demetrius 12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Closing 13-14</a:t>
            </a:r>
          </a:p>
          <a:p>
            <a:pPr>
              <a:lnSpc>
                <a:spcPct val="90000"/>
              </a:lnSpc>
              <a:defRPr sz="2500"/>
            </a:pPr>
            <a:r>
              <a:t>Key Word: Diotrephes</a:t>
            </a:r>
          </a:p>
          <a:p>
            <a:pPr>
              <a:lnSpc>
                <a:spcPct val="90000"/>
              </a:lnSpc>
              <a:defRPr sz="2500"/>
            </a:pPr>
            <a:r>
              <a:t>Key Verse: 1:3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Jude</a:t>
            </a:r>
          </a:p>
        </p:txBody>
      </p:sp>
      <p:sp>
        <p:nvSpPr>
          <p:cNvPr id="187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500"/>
            </a:pPr>
            <a:r>
              <a:t>Author: Jude the half brother of Jesus</a:t>
            </a:r>
          </a:p>
          <a:p>
            <a:pPr>
              <a:lnSpc>
                <a:spcPct val="90000"/>
              </a:lnSpc>
              <a:defRPr sz="2500"/>
            </a:pPr>
            <a:r>
              <a:t>Date: Unknown</a:t>
            </a:r>
          </a:p>
          <a:p>
            <a:pPr>
              <a:lnSpc>
                <a:spcPct val="90000"/>
              </a:lnSpc>
              <a:defRPr sz="2500"/>
            </a:pPr>
            <a:r>
              <a:t>Purpose: To encourage Christians to “earnestly contend for the faith”</a:t>
            </a:r>
          </a:p>
          <a:p>
            <a:pPr>
              <a:lnSpc>
                <a:spcPct val="90000"/>
              </a:lnSpc>
              <a:defRPr sz="2500"/>
            </a:pPr>
            <a:r>
              <a:t>Division of book: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Salutation 1-2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Purpose Statement 3-4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Historical Examples of Apostasy 5-11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False Teachers Described 12-19</a:t>
            </a:r>
          </a:p>
          <a:p>
            <a:pPr lvl="1" marL="457200" indent="-228600">
              <a:lnSpc>
                <a:spcPct val="90000"/>
              </a:lnSpc>
              <a:defRPr sz="2500"/>
            </a:pPr>
            <a:r>
              <a:t>Exhortations to Christians 20-25</a:t>
            </a:r>
          </a:p>
          <a:p>
            <a:pPr>
              <a:lnSpc>
                <a:spcPct val="90000"/>
              </a:lnSpc>
              <a:defRPr sz="2500"/>
            </a:pPr>
            <a:r>
              <a:t>Key Word: Contend</a:t>
            </a:r>
          </a:p>
          <a:p>
            <a:pPr>
              <a:lnSpc>
                <a:spcPct val="90000"/>
              </a:lnSpc>
              <a:defRPr sz="2500"/>
            </a:pPr>
            <a:r>
              <a:t>Key Verse: 1:3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Revelation</a:t>
            </a:r>
          </a:p>
        </p:txBody>
      </p:sp>
      <p:sp>
        <p:nvSpPr>
          <p:cNvPr id="190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 marL="18288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Author: John the Apostle</a:t>
            </a:r>
          </a:p>
          <a:p>
            <a:pPr marL="18288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Date: 90’s AD</a:t>
            </a:r>
          </a:p>
          <a:p>
            <a:pPr marL="18288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Purpose: To strengthen Christians going through intense persecutions and trials by employing highly figurative symbols</a:t>
            </a:r>
          </a:p>
          <a:p>
            <a:pPr marL="18288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Division of book:</a:t>
            </a:r>
          </a:p>
          <a:p>
            <a:pPr lvl="1" marL="36576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Chapter 1- Introduction</a:t>
            </a:r>
          </a:p>
          <a:p>
            <a:pPr lvl="1" marL="36576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Chapter 2-3- Letters to the Seven Churches of Asia</a:t>
            </a:r>
          </a:p>
          <a:p>
            <a:pPr lvl="1" marL="36576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Chapter 4-5- Visions of heavenly throne and the Lamb</a:t>
            </a:r>
          </a:p>
          <a:p>
            <a:pPr lvl="1" marL="36576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6:1-11:18- Visions of Christian victory part 1</a:t>
            </a:r>
          </a:p>
          <a:p>
            <a:pPr lvl="1" marL="36576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11:19-20:15- Visions of Christian victory part 2</a:t>
            </a:r>
          </a:p>
          <a:p>
            <a:pPr lvl="1" marL="36576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21:1-22:5- The Final State-</a:t>
            </a:r>
          </a:p>
          <a:p>
            <a:pPr lvl="1" marL="36576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22:6-21- Concluding Warnings and Exhortaions-</a:t>
            </a:r>
          </a:p>
          <a:p>
            <a:pPr marL="18288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Key Word: Overcome</a:t>
            </a:r>
          </a:p>
          <a:p>
            <a:pPr marL="182880" indent="-182880" defTabSz="731520">
              <a:lnSpc>
                <a:spcPct val="90000"/>
              </a:lnSpc>
              <a:spcBef>
                <a:spcPts val="800"/>
              </a:spcBef>
              <a:defRPr sz="2000"/>
            </a:pPr>
            <a:r>
              <a:t>Key Verse: 2:10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1"/>
          <p:cNvSpPr txBox="1"/>
          <p:nvPr>
            <p:ph type="title"/>
          </p:nvPr>
        </p:nvSpPr>
        <p:spPr>
          <a:xfrm>
            <a:off x="2231135" y="285423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Mark</a:t>
            </a:r>
          </a:p>
        </p:txBody>
      </p:sp>
      <p:sp>
        <p:nvSpPr>
          <p:cNvPr id="112" name="Content Placeholder 2"/>
          <p:cNvSpPr txBox="1"/>
          <p:nvPr>
            <p:ph type="body" idx="1"/>
          </p:nvPr>
        </p:nvSpPr>
        <p:spPr>
          <a:xfrm>
            <a:off x="365759" y="1619793"/>
            <a:ext cx="11560631" cy="48279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400"/>
            </a:pPr>
            <a:r>
              <a:t>Believed to be written to a Roman audience</a:t>
            </a:r>
          </a:p>
          <a:p>
            <a:pPr>
              <a:lnSpc>
                <a:spcPct val="90000"/>
              </a:lnSpc>
              <a:defRPr sz="2400"/>
            </a:pPr>
            <a:r>
              <a:t>Mark portrays Jesus as the faithful servant of the Father, who carried out his plan with urgency. </a:t>
            </a:r>
          </a:p>
          <a:p>
            <a:pPr>
              <a:lnSpc>
                <a:spcPct val="90000"/>
              </a:lnSpc>
              <a:defRPr sz="2400"/>
            </a:pPr>
            <a:r>
              <a:t>Less overall information, but full of specific details. </a:t>
            </a:r>
          </a:p>
          <a:p>
            <a:pPr>
              <a:lnSpc>
                <a:spcPct val="90000"/>
              </a:lnSpc>
              <a:defRPr sz="2400"/>
            </a:pPr>
            <a:r>
              <a:t>Division of Book : </a:t>
            </a:r>
          </a:p>
          <a:p>
            <a:pPr lvl="1" marL="457200" indent="-228600">
              <a:lnSpc>
                <a:spcPct val="90000"/>
              </a:lnSpc>
              <a:defRPr sz="2000"/>
            </a:pPr>
            <a:r>
              <a:t>1:1-15 John’s ministry and the Beginning of Christ’s</a:t>
            </a:r>
            <a:endParaRPr sz="1600"/>
          </a:p>
          <a:p>
            <a:pPr lvl="1" marL="457200" indent="-228600">
              <a:lnSpc>
                <a:spcPct val="90000"/>
              </a:lnSpc>
              <a:defRPr sz="2000"/>
            </a:pPr>
            <a:r>
              <a:t>1:16-8:26 The Galilean Ministry and Beyond</a:t>
            </a:r>
            <a:endParaRPr sz="1600"/>
          </a:p>
          <a:p>
            <a:pPr lvl="1" marL="457200" indent="-228600">
              <a:lnSpc>
                <a:spcPct val="90000"/>
              </a:lnSpc>
              <a:defRPr sz="2000"/>
            </a:pPr>
            <a:r>
              <a:t>8:27-15:47 Conflict at Jerusalem</a:t>
            </a:r>
            <a:endParaRPr sz="1600"/>
          </a:p>
          <a:p>
            <a:pPr lvl="1" marL="457200" indent="-228600">
              <a:lnSpc>
                <a:spcPct val="90000"/>
              </a:lnSpc>
              <a:defRPr sz="2000"/>
            </a:pPr>
            <a:r>
              <a:t>16:1-20 Resurrection and Great Commission</a:t>
            </a:r>
            <a:endParaRPr sz="1600"/>
          </a:p>
          <a:p>
            <a:pPr>
              <a:lnSpc>
                <a:spcPct val="90000"/>
              </a:lnSpc>
              <a:defRPr sz="2400"/>
            </a:pPr>
            <a:r>
              <a:t>Key Verses: Mark 10:45, Mark 16:15</a:t>
            </a:r>
          </a:p>
          <a:p>
            <a:pPr>
              <a:lnSpc>
                <a:spcPct val="90000"/>
              </a:lnSpc>
              <a:defRPr sz="2400"/>
            </a:pPr>
            <a:r>
              <a:t>Key words - Servant, Gospel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/>
          <p:nvPr>
            <p:ph type="title"/>
          </p:nvPr>
        </p:nvSpPr>
        <p:spPr>
          <a:xfrm>
            <a:off x="2231135" y="285423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Luke</a:t>
            </a:r>
          </a:p>
        </p:txBody>
      </p:sp>
      <p:sp>
        <p:nvSpPr>
          <p:cNvPr id="115" name="Content Placeholder 2"/>
          <p:cNvSpPr txBox="1"/>
          <p:nvPr>
            <p:ph type="body" idx="1"/>
          </p:nvPr>
        </p:nvSpPr>
        <p:spPr>
          <a:xfrm>
            <a:off x="365759" y="1619793"/>
            <a:ext cx="11560631" cy="48279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300"/>
            </a:pPr>
            <a:r>
              <a:t>Luke is very historical 1:1-2</a:t>
            </a:r>
            <a:endParaRPr sz="1300"/>
          </a:p>
          <a:p>
            <a:pPr>
              <a:lnSpc>
                <a:spcPct val="80000"/>
              </a:lnSpc>
              <a:defRPr sz="2300"/>
            </a:pPr>
            <a:r>
              <a:t>Believed to be Greek, perhaps a proselyte.  His point of conversion to Christ is unknown. Divisions of Book</a:t>
            </a:r>
            <a:endParaRPr sz="1300"/>
          </a:p>
          <a:p>
            <a:pPr lvl="1" marL="457200" indent="-228600">
              <a:lnSpc>
                <a:spcPct val="80000"/>
              </a:lnSpc>
              <a:defRPr sz="2000"/>
            </a:pPr>
            <a:r>
              <a:t>1:1-4 The Certainty of Christian Faith</a:t>
            </a:r>
            <a:endParaRPr sz="1200"/>
          </a:p>
          <a:p>
            <a:pPr lvl="1" marL="457200" indent="-228600">
              <a:lnSpc>
                <a:spcPct val="80000"/>
              </a:lnSpc>
              <a:defRPr sz="2000"/>
            </a:pPr>
            <a:r>
              <a:t>1:5-2:52 Prophecies and </a:t>
            </a:r>
            <a:r>
              <a:rPr sz="2300"/>
              <a:t>Fulfillments</a:t>
            </a:r>
            <a:r>
              <a:t> Concerning John and Jesus</a:t>
            </a:r>
            <a:endParaRPr sz="1200"/>
          </a:p>
          <a:p>
            <a:pPr lvl="1" marL="457200" indent="-228600">
              <a:lnSpc>
                <a:spcPct val="80000"/>
              </a:lnSpc>
              <a:defRPr sz="2000"/>
            </a:pPr>
            <a:r>
              <a:t>3:1-20 Johns Ministry</a:t>
            </a:r>
            <a:endParaRPr sz="1200"/>
          </a:p>
          <a:p>
            <a:pPr lvl="1" marL="457200" indent="-228600">
              <a:lnSpc>
                <a:spcPct val="80000"/>
              </a:lnSpc>
              <a:defRPr sz="2000"/>
            </a:pPr>
            <a:r>
              <a:t>3:21-9:50 Jesus’ Galilean Ministry</a:t>
            </a:r>
            <a:endParaRPr sz="1200"/>
          </a:p>
          <a:p>
            <a:pPr lvl="1" marL="457200" indent="-228600">
              <a:lnSpc>
                <a:spcPct val="80000"/>
              </a:lnSpc>
              <a:defRPr sz="2000"/>
            </a:pPr>
            <a:r>
              <a:t>9:51-19:44 Journey Toward Jerusalem</a:t>
            </a:r>
            <a:endParaRPr sz="1200"/>
          </a:p>
          <a:p>
            <a:pPr lvl="1" marL="457200" indent="-228600">
              <a:lnSpc>
                <a:spcPct val="80000"/>
              </a:lnSpc>
              <a:defRPr sz="2000"/>
            </a:pPr>
            <a:r>
              <a:t>19:45-21:38 Controversy in Jerusalem</a:t>
            </a:r>
            <a:endParaRPr sz="1200"/>
          </a:p>
          <a:p>
            <a:pPr lvl="1" marL="457200" indent="-228600">
              <a:lnSpc>
                <a:spcPct val="80000"/>
              </a:lnSpc>
              <a:defRPr sz="2000"/>
            </a:pPr>
            <a:r>
              <a:t>22:1-24:53 The Final Days</a:t>
            </a:r>
            <a:endParaRPr sz="1200"/>
          </a:p>
          <a:p>
            <a:pPr>
              <a:lnSpc>
                <a:spcPct val="80000"/>
              </a:lnSpc>
              <a:defRPr sz="2300"/>
            </a:pPr>
            <a:r>
              <a:t>Key Word: Man</a:t>
            </a:r>
            <a:endParaRPr sz="1300"/>
          </a:p>
          <a:p>
            <a:pPr>
              <a:lnSpc>
                <a:spcPct val="80000"/>
              </a:lnSpc>
              <a:defRPr sz="2300"/>
            </a:pPr>
            <a:r>
              <a:t>Key Verse 1:1-4, Luke 2:49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/>
          <p:nvPr>
            <p:ph type="title"/>
          </p:nvPr>
        </p:nvSpPr>
        <p:spPr>
          <a:xfrm>
            <a:off x="2231135" y="285423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John</a:t>
            </a:r>
          </a:p>
        </p:txBody>
      </p:sp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365759" y="1619793"/>
            <a:ext cx="11560631" cy="48279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400"/>
            </a:pPr>
            <a:r>
              <a:t>This account of the life of Christ is not like the others. It is universal in its thrust. </a:t>
            </a:r>
          </a:p>
          <a:p>
            <a:pPr>
              <a:lnSpc>
                <a:spcPct val="90000"/>
              </a:lnSpc>
              <a:defRPr sz="2400"/>
            </a:pPr>
            <a:r>
              <a:t>Simultaneously simpler and deeper than the others.</a:t>
            </a:r>
          </a:p>
          <a:p>
            <a:pPr>
              <a:lnSpc>
                <a:spcPct val="90000"/>
              </a:lnSpc>
              <a:defRPr sz="2400"/>
            </a:pPr>
            <a:r>
              <a:t>Majority of the book deals with about one month of Jesus ministry</a:t>
            </a:r>
          </a:p>
          <a:p>
            <a:pPr>
              <a:lnSpc>
                <a:spcPct val="90000"/>
              </a:lnSpc>
              <a:defRPr sz="2400"/>
            </a:pPr>
            <a:r>
              <a:t>Division of book</a:t>
            </a:r>
          </a:p>
          <a:p>
            <a:pPr lvl="1" marL="457200" indent="-228600">
              <a:lnSpc>
                <a:spcPct val="90000"/>
              </a:lnSpc>
              <a:defRPr sz="2000"/>
            </a:pPr>
            <a:r>
              <a:t>1:1-18 The eternal Word</a:t>
            </a:r>
            <a:endParaRPr sz="1600"/>
          </a:p>
          <a:p>
            <a:pPr lvl="1" marL="457200" indent="-228600">
              <a:lnSpc>
                <a:spcPct val="90000"/>
              </a:lnSpc>
              <a:defRPr sz="2000"/>
            </a:pPr>
            <a:r>
              <a:t>1:19-12:50 His work in Israel</a:t>
            </a:r>
            <a:endParaRPr sz="1600"/>
          </a:p>
          <a:p>
            <a:pPr lvl="1" marL="457200" indent="-228600">
              <a:lnSpc>
                <a:spcPct val="90000"/>
              </a:lnSpc>
              <a:defRPr sz="2000"/>
            </a:pPr>
            <a:r>
              <a:t>13:1-17:26 The son of God with his disciples</a:t>
            </a:r>
            <a:endParaRPr sz="1600"/>
          </a:p>
          <a:p>
            <a:pPr lvl="1" marL="457200" indent="-228600">
              <a:lnSpc>
                <a:spcPct val="90000"/>
              </a:lnSpc>
              <a:defRPr sz="2000"/>
            </a:pPr>
            <a:r>
              <a:t>18:1-19:42 Betrayal, Crucifixion, and burial</a:t>
            </a:r>
            <a:endParaRPr sz="1600"/>
          </a:p>
          <a:p>
            <a:pPr lvl="1" marL="457200" indent="-228600">
              <a:lnSpc>
                <a:spcPct val="90000"/>
              </a:lnSpc>
              <a:defRPr sz="2000"/>
            </a:pPr>
            <a:r>
              <a:t>20:1-21:25 Resurrected and manifested</a:t>
            </a:r>
            <a:endParaRPr sz="1600"/>
          </a:p>
          <a:p>
            <a:pPr>
              <a:lnSpc>
                <a:spcPct val="90000"/>
              </a:lnSpc>
              <a:defRPr sz="2400"/>
            </a:pPr>
            <a:r>
              <a:t>Key Verse: John 1:1,14, 3:16, 20:31-32</a:t>
            </a:r>
          </a:p>
          <a:p>
            <a:pPr>
              <a:lnSpc>
                <a:spcPct val="90000"/>
              </a:lnSpc>
              <a:defRPr sz="2400"/>
            </a:pPr>
            <a:r>
              <a:t>Key Word: Believe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/>
          <p:nvPr>
            <p:ph type="title"/>
          </p:nvPr>
        </p:nvSpPr>
        <p:spPr>
          <a:xfrm>
            <a:off x="2231134" y="350737"/>
            <a:ext cx="7729730" cy="1188721"/>
          </a:xfrm>
          <a:prstGeom prst="rect">
            <a:avLst/>
          </a:prstGeom>
        </p:spPr>
        <p:txBody>
          <a:bodyPr/>
          <a:lstStyle/>
          <a:p>
            <a:pPr/>
            <a:r>
              <a:t>Acts</a:t>
            </a:r>
          </a:p>
        </p:txBody>
      </p:sp>
      <p:sp>
        <p:nvSpPr>
          <p:cNvPr id="121" name="Content Placeholder 2"/>
          <p:cNvSpPr txBox="1"/>
          <p:nvPr>
            <p:ph type="body" idx="1"/>
          </p:nvPr>
        </p:nvSpPr>
        <p:spPr>
          <a:xfrm>
            <a:off x="1432995" y="1539459"/>
            <a:ext cx="9879439" cy="5318543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Written by Luke</a:t>
            </a:r>
          </a:p>
          <a:p>
            <a:pPr>
              <a:defRPr sz="2400"/>
            </a:pPr>
            <a:r>
              <a:t>The date of the book is believed to be around 61-62 AD. </a:t>
            </a:r>
          </a:p>
          <a:p>
            <a:pPr>
              <a:defRPr sz="2400"/>
            </a:pPr>
            <a:r>
              <a:t>Purpose: Give history of the Church of Christ</a:t>
            </a:r>
          </a:p>
          <a:p>
            <a:pPr>
              <a:defRPr sz="2400"/>
            </a:pPr>
            <a:r>
              <a:t>Division of the book:</a:t>
            </a:r>
          </a:p>
          <a:p>
            <a:pPr lvl="1" marL="457200" indent="-228600">
              <a:defRPr sz="2000"/>
            </a:pPr>
            <a:r>
              <a:t>1:1-7:60- Establishment of the Church/ Gospel to the Jews</a:t>
            </a:r>
            <a:endParaRPr sz="1600"/>
          </a:p>
          <a:p>
            <a:pPr lvl="1" marL="457200" indent="-228600">
              <a:defRPr sz="2000"/>
            </a:pPr>
            <a:r>
              <a:t>8:1-9:43- Persecution/Gospel to the Samaritans</a:t>
            </a:r>
            <a:endParaRPr sz="1600"/>
          </a:p>
          <a:p>
            <a:pPr lvl="1" marL="457200" indent="-228600">
              <a:defRPr sz="2000"/>
            </a:pPr>
            <a:r>
              <a:t>10:1-12-24- Gospel to the Gentiles</a:t>
            </a:r>
            <a:endParaRPr sz="1600"/>
          </a:p>
          <a:p>
            <a:pPr lvl="1" marL="457200" indent="-228600">
              <a:defRPr sz="2000"/>
            </a:pPr>
            <a:r>
              <a:t>12:25-21:25- Paul's missionary Journeys</a:t>
            </a:r>
            <a:endParaRPr sz="1600"/>
          </a:p>
          <a:p>
            <a:pPr lvl="1" marL="457200" indent="-228600">
              <a:defRPr sz="2000"/>
            </a:pPr>
            <a:r>
              <a:t>21:26-26:31 Paul on trial and on to Rome</a:t>
            </a:r>
            <a:endParaRPr sz="1600"/>
          </a:p>
          <a:p>
            <a:pPr>
              <a:defRPr sz="2400"/>
            </a:pPr>
            <a:r>
              <a:t>Key Verse:  Acts 2 is a key chapter of the whole Bible.</a:t>
            </a:r>
          </a:p>
          <a:p>
            <a:pPr>
              <a:defRPr sz="2400"/>
            </a:pPr>
            <a:r>
              <a:t>Key Word: conversion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Romans</a:t>
            </a:r>
          </a:p>
        </p:txBody>
      </p:sp>
      <p:sp>
        <p:nvSpPr>
          <p:cNvPr id="124" name="Content Placeholder 2"/>
          <p:cNvSpPr txBox="1"/>
          <p:nvPr>
            <p:ph type="body" idx="1"/>
          </p:nvPr>
        </p:nvSpPr>
        <p:spPr>
          <a:xfrm>
            <a:off x="857793" y="2190641"/>
            <a:ext cx="10476412" cy="5109538"/>
          </a:xfrm>
          <a:prstGeom prst="rect">
            <a:avLst/>
          </a:prstGeom>
        </p:spPr>
        <p:txBody>
          <a:bodyPr/>
          <a:lstStyle/>
          <a:p>
            <a:pPr/>
            <a:r>
              <a:t>Paul is writing to all the Christians of Rome and not to any particular congregation. </a:t>
            </a:r>
          </a:p>
          <a:p>
            <a:pPr/>
            <a:r>
              <a:t>The Purpose of the book is to teach the Romans the gospel 1:15-17</a:t>
            </a:r>
          </a:p>
          <a:p>
            <a:pPr/>
            <a:r>
              <a:t>Division of Book</a:t>
            </a:r>
          </a:p>
          <a:p>
            <a:pPr lvl="1" marL="457200" indent="-228600">
              <a:defRPr sz="1600"/>
            </a:pPr>
            <a:r>
              <a:t>1:1-7 – Introduction</a:t>
            </a:r>
          </a:p>
          <a:p>
            <a:pPr lvl="1" marL="457200" indent="-228600">
              <a:defRPr sz="1600"/>
            </a:pPr>
            <a:r>
              <a:t>1:18-8:39- Gentile and Jew both need the Gospel</a:t>
            </a:r>
          </a:p>
          <a:p>
            <a:pPr lvl="1" marL="457200" indent="-228600">
              <a:defRPr sz="1600"/>
            </a:pPr>
            <a:r>
              <a:t>9-11- Israel and the Gentile and the providence of God</a:t>
            </a:r>
          </a:p>
          <a:p>
            <a:pPr lvl="1" marL="457200" indent="-228600">
              <a:defRPr sz="1600"/>
            </a:pPr>
            <a:r>
              <a:t>12:1-15:13- Christian Living</a:t>
            </a:r>
          </a:p>
          <a:p>
            <a:pPr lvl="1" marL="457200" indent="-228600">
              <a:defRPr sz="1600"/>
            </a:pPr>
            <a:r>
              <a:t>15:14-16:27- Conclusion</a:t>
            </a:r>
          </a:p>
          <a:p>
            <a:pPr/>
            <a:r>
              <a:t>Key verse: Rom 1:5, 1:16-17, 16:26</a:t>
            </a:r>
          </a:p>
          <a:p>
            <a:pPr/>
            <a:r>
              <a:t>Key Word: justification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/>
          <p:nvPr>
            <p:ph type="title"/>
          </p:nvPr>
        </p:nvSpPr>
        <p:spPr>
          <a:xfrm>
            <a:off x="2231135" y="0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1 Corinthians</a:t>
            </a:r>
          </a:p>
        </p:txBody>
      </p:sp>
      <p:sp>
        <p:nvSpPr>
          <p:cNvPr id="127" name="Content Placeholder 2"/>
          <p:cNvSpPr txBox="1"/>
          <p:nvPr>
            <p:ph type="body" idx="1"/>
          </p:nvPr>
        </p:nvSpPr>
        <p:spPr>
          <a:xfrm>
            <a:off x="740229" y="2011679"/>
            <a:ext cx="12192001" cy="5708470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Acts 18:1ff details establishment of Corinthian church.</a:t>
            </a:r>
          </a:p>
          <a:p>
            <a:pPr>
              <a:defRPr sz="3200"/>
            </a:pPr>
            <a:r>
              <a:t>Clearly deals with denominationalism/sectarianism 1:10-4</a:t>
            </a:r>
          </a:p>
          <a:p>
            <a:pPr>
              <a:defRPr sz="3200"/>
            </a:pPr>
            <a:r>
              <a:t>Paul is responding to specific questions they had(7:1), or specific things he had heard (1:11, 5:1).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/>
          <p:nvPr>
            <p:ph type="title"/>
          </p:nvPr>
        </p:nvSpPr>
        <p:spPr>
          <a:xfrm>
            <a:off x="2231135" y="128669"/>
            <a:ext cx="7729730" cy="1188720"/>
          </a:xfrm>
          <a:prstGeom prst="rect">
            <a:avLst/>
          </a:prstGeom>
        </p:spPr>
        <p:txBody>
          <a:bodyPr/>
          <a:lstStyle/>
          <a:p>
            <a:pPr/>
            <a:r>
              <a:t>1 Cor Cont.</a:t>
            </a:r>
          </a:p>
        </p:txBody>
      </p:sp>
      <p:sp>
        <p:nvSpPr>
          <p:cNvPr id="130" name="Content Placeholder 2"/>
          <p:cNvSpPr txBox="1"/>
          <p:nvPr>
            <p:ph type="body" idx="1"/>
          </p:nvPr>
        </p:nvSpPr>
        <p:spPr>
          <a:xfrm>
            <a:off x="1319347" y="1438874"/>
            <a:ext cx="10528663" cy="52904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500"/>
            </a:pPr>
            <a:r>
              <a:t>Division of book</a:t>
            </a:r>
            <a:endParaRPr sz="16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1:1-9- Introduction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1:10-4:16- Division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4:17-6:20 Immorality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7:1-40- Marriage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8-11 Christian Liberty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12-14- Spiritual Gifts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15- Bodily Resurrection</a:t>
            </a:r>
            <a:endParaRPr sz="1400"/>
          </a:p>
          <a:p>
            <a:pPr lvl="1" marL="457200" indent="-228600">
              <a:lnSpc>
                <a:spcPct val="90000"/>
              </a:lnSpc>
              <a:defRPr sz="2400"/>
            </a:pPr>
            <a:r>
              <a:t>16- Concluding remarks</a:t>
            </a:r>
            <a:endParaRPr sz="1400"/>
          </a:p>
          <a:p>
            <a:pPr>
              <a:lnSpc>
                <a:spcPct val="90000"/>
              </a:lnSpc>
              <a:defRPr sz="2500"/>
            </a:pPr>
            <a:r>
              <a:t>Key Verse:  Cor 1:10</a:t>
            </a:r>
            <a:endParaRPr sz="1600"/>
          </a:p>
          <a:p>
            <a:pPr>
              <a:lnSpc>
                <a:spcPct val="90000"/>
              </a:lnSpc>
              <a:defRPr sz="2500"/>
            </a:pPr>
            <a:r>
              <a:t>Key word: Division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2F2F2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