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3" r:id="rId38"/>
    <p:sldId id="292" r:id="rId39"/>
    <p:sldId id="294" r:id="rId40"/>
    <p:sldId id="295"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11/18/2020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11/18/2020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11/18/2020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11/18/2020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91374-2EBB-47A8-8107-147F33ED1535}"/>
              </a:ext>
            </a:extLst>
          </p:cNvPr>
          <p:cNvSpPr>
            <a:spLocks noGrp="1"/>
          </p:cNvSpPr>
          <p:nvPr>
            <p:ph type="ctrTitle"/>
          </p:nvPr>
        </p:nvSpPr>
        <p:spPr/>
        <p:txBody>
          <a:bodyPr/>
          <a:lstStyle/>
          <a:p>
            <a:r>
              <a:rPr lang="en-US" dirty="0"/>
              <a:t>Survey of the Books of the Bible</a:t>
            </a:r>
          </a:p>
        </p:txBody>
      </p:sp>
      <p:sp>
        <p:nvSpPr>
          <p:cNvPr id="3" name="Subtitle 2">
            <a:extLst>
              <a:ext uri="{FF2B5EF4-FFF2-40B4-BE49-F238E27FC236}">
                <a16:creationId xmlns:a16="http://schemas.microsoft.com/office/drawing/2014/main" id="{67C71952-985B-490C-974D-0E95291F53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561143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9BDDB-0186-4449-88FE-D53CF59621AE}"/>
              </a:ext>
            </a:extLst>
          </p:cNvPr>
          <p:cNvSpPr>
            <a:spLocks noGrp="1"/>
          </p:cNvSpPr>
          <p:nvPr>
            <p:ph type="title"/>
          </p:nvPr>
        </p:nvSpPr>
        <p:spPr/>
        <p:txBody>
          <a:bodyPr/>
          <a:lstStyle/>
          <a:p>
            <a:r>
              <a:rPr lang="en-US" dirty="0"/>
              <a:t>1 Samuel </a:t>
            </a:r>
          </a:p>
        </p:txBody>
      </p:sp>
      <p:sp>
        <p:nvSpPr>
          <p:cNvPr id="3" name="Content Placeholder 2">
            <a:extLst>
              <a:ext uri="{FF2B5EF4-FFF2-40B4-BE49-F238E27FC236}">
                <a16:creationId xmlns:a16="http://schemas.microsoft.com/office/drawing/2014/main" id="{D08BF8CD-EDAC-472B-92ED-7E6F7A484A3A}"/>
              </a:ext>
            </a:extLst>
          </p:cNvPr>
          <p:cNvSpPr>
            <a:spLocks noGrp="1"/>
          </p:cNvSpPr>
          <p:nvPr>
            <p:ph idx="1"/>
          </p:nvPr>
        </p:nvSpPr>
        <p:spPr/>
        <p:txBody>
          <a:bodyPr>
            <a:normAutofit fontScale="92500" lnSpcReduction="20000"/>
          </a:bodyPr>
          <a:lstStyle/>
          <a:p>
            <a:r>
              <a:rPr lang="en-US" dirty="0"/>
              <a:t>“Saul”</a:t>
            </a:r>
          </a:p>
          <a:p>
            <a:r>
              <a:rPr lang="en-US" dirty="0"/>
              <a:t>Deals with the establishment of the Kingdom under the leadership of Saul</a:t>
            </a:r>
          </a:p>
          <a:p>
            <a:r>
              <a:rPr lang="en-US" dirty="0"/>
              <a:t>Three Main Divisions</a:t>
            </a:r>
          </a:p>
          <a:p>
            <a:pPr lvl="1"/>
            <a:r>
              <a:rPr lang="en-US" dirty="0"/>
              <a:t>Samuels Life- 1-7:14</a:t>
            </a:r>
          </a:p>
          <a:p>
            <a:pPr lvl="1"/>
            <a:r>
              <a:rPr lang="en-US" dirty="0"/>
              <a:t>Samuels Ministry to Saul 7:15-15:35</a:t>
            </a:r>
          </a:p>
          <a:p>
            <a:pPr lvl="1"/>
            <a:r>
              <a:rPr lang="en-US" dirty="0"/>
              <a:t>Saul and David 16—31</a:t>
            </a:r>
          </a:p>
          <a:p>
            <a:r>
              <a:rPr lang="en-US" dirty="0"/>
              <a:t>Key Words- King, prayer</a:t>
            </a:r>
          </a:p>
          <a:p>
            <a:r>
              <a:rPr lang="en-US" dirty="0"/>
              <a:t>Key Verses: 8:6-8, 15:24, 16:7</a:t>
            </a:r>
          </a:p>
          <a:p>
            <a:r>
              <a:rPr lang="en-US" dirty="0"/>
              <a:t>Type of Literature- History</a:t>
            </a:r>
          </a:p>
          <a:p>
            <a:endParaRPr lang="en-US" dirty="0"/>
          </a:p>
          <a:p>
            <a:endParaRPr lang="en-US" dirty="0"/>
          </a:p>
        </p:txBody>
      </p:sp>
    </p:spTree>
    <p:extLst>
      <p:ext uri="{BB962C8B-B14F-4D97-AF65-F5344CB8AC3E}">
        <p14:creationId xmlns:p14="http://schemas.microsoft.com/office/powerpoint/2010/main" val="1950148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FDF4F-B4E9-45AF-B5FE-20AC4ADD1516}"/>
              </a:ext>
            </a:extLst>
          </p:cNvPr>
          <p:cNvSpPr>
            <a:spLocks noGrp="1"/>
          </p:cNvSpPr>
          <p:nvPr>
            <p:ph type="title"/>
          </p:nvPr>
        </p:nvSpPr>
        <p:spPr/>
        <p:txBody>
          <a:bodyPr/>
          <a:lstStyle/>
          <a:p>
            <a:r>
              <a:rPr lang="en-US" dirty="0"/>
              <a:t>2 Samuel</a:t>
            </a:r>
          </a:p>
        </p:txBody>
      </p:sp>
      <p:sp>
        <p:nvSpPr>
          <p:cNvPr id="3" name="Content Placeholder 2">
            <a:extLst>
              <a:ext uri="{FF2B5EF4-FFF2-40B4-BE49-F238E27FC236}">
                <a16:creationId xmlns:a16="http://schemas.microsoft.com/office/drawing/2014/main" id="{1558BBDD-FBB6-4EED-A365-14EE68541F47}"/>
              </a:ext>
            </a:extLst>
          </p:cNvPr>
          <p:cNvSpPr>
            <a:spLocks noGrp="1"/>
          </p:cNvSpPr>
          <p:nvPr>
            <p:ph idx="1"/>
          </p:nvPr>
        </p:nvSpPr>
        <p:spPr>
          <a:xfrm>
            <a:off x="2231136" y="2638044"/>
            <a:ext cx="7729728" cy="3874074"/>
          </a:xfrm>
        </p:spPr>
        <p:txBody>
          <a:bodyPr>
            <a:normAutofit/>
          </a:bodyPr>
          <a:lstStyle/>
          <a:p>
            <a:r>
              <a:rPr lang="en-US" dirty="0"/>
              <a:t>“David”</a:t>
            </a:r>
          </a:p>
          <a:p>
            <a:r>
              <a:rPr lang="en-US" dirty="0"/>
              <a:t>Book follows the life, reign, and conquests of David</a:t>
            </a:r>
          </a:p>
          <a:p>
            <a:r>
              <a:rPr lang="en-US" dirty="0"/>
              <a:t>Four Divisions</a:t>
            </a:r>
          </a:p>
          <a:p>
            <a:pPr lvl="1"/>
            <a:r>
              <a:rPr lang="en-US" dirty="0"/>
              <a:t>David Becomes King 1-7</a:t>
            </a:r>
          </a:p>
          <a:p>
            <a:pPr lvl="1"/>
            <a:r>
              <a:rPr lang="en-US" dirty="0"/>
              <a:t>Expansion of the Kingdom 8-10</a:t>
            </a:r>
          </a:p>
          <a:p>
            <a:pPr lvl="1"/>
            <a:r>
              <a:rPr lang="en-US" dirty="0"/>
              <a:t>Sins and Consequences 11-20</a:t>
            </a:r>
          </a:p>
          <a:p>
            <a:pPr lvl="1"/>
            <a:r>
              <a:rPr lang="en-US" dirty="0" err="1"/>
              <a:t>Miscelaneous</a:t>
            </a:r>
            <a:r>
              <a:rPr lang="en-US" dirty="0"/>
              <a:t> 21-24</a:t>
            </a:r>
          </a:p>
          <a:p>
            <a:r>
              <a:rPr lang="en-US" dirty="0"/>
              <a:t>Key Words- David</a:t>
            </a:r>
          </a:p>
          <a:p>
            <a:r>
              <a:rPr lang="en-US" dirty="0"/>
              <a:t>Key Verses: 7:12-14, Psalm 89:34-37</a:t>
            </a:r>
          </a:p>
          <a:p>
            <a:r>
              <a:rPr lang="en-US" dirty="0"/>
              <a:t>Type of Literature: History</a:t>
            </a:r>
          </a:p>
          <a:p>
            <a:endParaRPr lang="en-US" dirty="0"/>
          </a:p>
          <a:p>
            <a:endParaRPr lang="en-US" dirty="0"/>
          </a:p>
        </p:txBody>
      </p:sp>
    </p:spTree>
    <p:extLst>
      <p:ext uri="{BB962C8B-B14F-4D97-AF65-F5344CB8AC3E}">
        <p14:creationId xmlns:p14="http://schemas.microsoft.com/office/powerpoint/2010/main" val="3009968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BE605-C93E-41AC-97BD-301359C0E8C8}"/>
              </a:ext>
            </a:extLst>
          </p:cNvPr>
          <p:cNvSpPr>
            <a:spLocks noGrp="1"/>
          </p:cNvSpPr>
          <p:nvPr>
            <p:ph type="title"/>
          </p:nvPr>
        </p:nvSpPr>
        <p:spPr/>
        <p:txBody>
          <a:bodyPr/>
          <a:lstStyle/>
          <a:p>
            <a:r>
              <a:rPr lang="en-US" dirty="0"/>
              <a:t>1 Kings</a:t>
            </a:r>
          </a:p>
        </p:txBody>
      </p:sp>
      <p:sp>
        <p:nvSpPr>
          <p:cNvPr id="3" name="Content Placeholder 2">
            <a:extLst>
              <a:ext uri="{FF2B5EF4-FFF2-40B4-BE49-F238E27FC236}">
                <a16:creationId xmlns:a16="http://schemas.microsoft.com/office/drawing/2014/main" id="{519B4A57-4AB7-4E67-93E9-20F350875B90}"/>
              </a:ext>
            </a:extLst>
          </p:cNvPr>
          <p:cNvSpPr>
            <a:spLocks noGrp="1"/>
          </p:cNvSpPr>
          <p:nvPr>
            <p:ph idx="1"/>
          </p:nvPr>
        </p:nvSpPr>
        <p:spPr>
          <a:xfrm>
            <a:off x="2231136" y="2638044"/>
            <a:ext cx="7729728" cy="4311396"/>
          </a:xfrm>
        </p:spPr>
        <p:txBody>
          <a:bodyPr>
            <a:normAutofit/>
          </a:bodyPr>
          <a:lstStyle/>
          <a:p>
            <a:r>
              <a:rPr lang="en-US" dirty="0"/>
              <a:t>“Solomon-Jehoshaphat”</a:t>
            </a:r>
          </a:p>
          <a:p>
            <a:r>
              <a:rPr lang="en-US" dirty="0"/>
              <a:t>1&amp;2 Kings were originally one book. </a:t>
            </a:r>
          </a:p>
          <a:p>
            <a:r>
              <a:rPr lang="en-US" dirty="0"/>
              <a:t>Book Division</a:t>
            </a:r>
          </a:p>
          <a:p>
            <a:pPr lvl="1"/>
            <a:r>
              <a:rPr lang="en-US" dirty="0"/>
              <a:t>Reign of Solomon 1:1-8:-11:43</a:t>
            </a:r>
          </a:p>
          <a:p>
            <a:pPr lvl="2"/>
            <a:r>
              <a:rPr lang="en-US" dirty="0"/>
              <a:t>Kingdoms Glory 1:1- 10:29</a:t>
            </a:r>
          </a:p>
          <a:p>
            <a:pPr lvl="2"/>
            <a:r>
              <a:rPr lang="en-US" dirty="0"/>
              <a:t>Kingdoms Shame 11:1-11:43</a:t>
            </a:r>
          </a:p>
          <a:p>
            <a:pPr lvl="1"/>
            <a:r>
              <a:rPr lang="en-US" dirty="0"/>
              <a:t>Kingdom Divided 12:1-22:53</a:t>
            </a:r>
          </a:p>
          <a:p>
            <a:pPr lvl="2"/>
            <a:r>
              <a:rPr lang="en-US" dirty="0"/>
              <a:t>Rise of Prophets  17:1-22:53</a:t>
            </a:r>
          </a:p>
          <a:p>
            <a:r>
              <a:rPr lang="en-US" dirty="0"/>
              <a:t>Key Word: Solomon, Jeroboam, Jezebel, Elijah</a:t>
            </a:r>
          </a:p>
          <a:p>
            <a:r>
              <a:rPr lang="en-US" dirty="0"/>
              <a:t>Key Verses: 9:4-7, 10:1-9, 11:4, 12:26-33, (4:21)</a:t>
            </a:r>
          </a:p>
        </p:txBody>
      </p:sp>
    </p:spTree>
    <p:extLst>
      <p:ext uri="{BB962C8B-B14F-4D97-AF65-F5344CB8AC3E}">
        <p14:creationId xmlns:p14="http://schemas.microsoft.com/office/powerpoint/2010/main" val="537809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BE605-C93E-41AC-97BD-301359C0E8C8}"/>
              </a:ext>
            </a:extLst>
          </p:cNvPr>
          <p:cNvSpPr>
            <a:spLocks noGrp="1"/>
          </p:cNvSpPr>
          <p:nvPr>
            <p:ph type="title"/>
          </p:nvPr>
        </p:nvSpPr>
        <p:spPr/>
        <p:txBody>
          <a:bodyPr/>
          <a:lstStyle/>
          <a:p>
            <a:r>
              <a:rPr lang="en-US" dirty="0"/>
              <a:t>2 Kings</a:t>
            </a:r>
          </a:p>
        </p:txBody>
      </p:sp>
      <p:sp>
        <p:nvSpPr>
          <p:cNvPr id="3" name="Content Placeholder 2">
            <a:extLst>
              <a:ext uri="{FF2B5EF4-FFF2-40B4-BE49-F238E27FC236}">
                <a16:creationId xmlns:a16="http://schemas.microsoft.com/office/drawing/2014/main" id="{519B4A57-4AB7-4E67-93E9-20F350875B90}"/>
              </a:ext>
            </a:extLst>
          </p:cNvPr>
          <p:cNvSpPr>
            <a:spLocks noGrp="1"/>
          </p:cNvSpPr>
          <p:nvPr>
            <p:ph idx="1"/>
          </p:nvPr>
        </p:nvSpPr>
        <p:spPr>
          <a:xfrm>
            <a:off x="2231136" y="2638044"/>
            <a:ext cx="7729728" cy="4219956"/>
          </a:xfrm>
        </p:spPr>
        <p:txBody>
          <a:bodyPr>
            <a:normAutofit/>
          </a:bodyPr>
          <a:lstStyle/>
          <a:p>
            <a:r>
              <a:rPr lang="en-US" dirty="0"/>
              <a:t>“Jehoshaphat- Babylonian Captivity”</a:t>
            </a:r>
          </a:p>
          <a:p>
            <a:r>
              <a:rPr lang="en-US" dirty="0"/>
              <a:t>Book picks up around 850bc and continues to follow the next 250 years of history of the Divided Kingdom of Israel and Judah</a:t>
            </a:r>
          </a:p>
          <a:p>
            <a:r>
              <a:rPr lang="en-US" dirty="0"/>
              <a:t>Divided</a:t>
            </a:r>
          </a:p>
          <a:p>
            <a:pPr lvl="1"/>
            <a:r>
              <a:rPr lang="en-US" dirty="0"/>
              <a:t>Work of Elijah and Elisha 1:1-8:29</a:t>
            </a:r>
          </a:p>
          <a:p>
            <a:pPr lvl="1"/>
            <a:r>
              <a:rPr lang="en-US" dirty="0"/>
              <a:t>History of North until Assyrian Captivity 9:1-17:41</a:t>
            </a:r>
          </a:p>
          <a:p>
            <a:pPr lvl="1"/>
            <a:r>
              <a:rPr lang="en-US" dirty="0"/>
              <a:t>History of Judah until Babylonian Captivity 18:30</a:t>
            </a:r>
          </a:p>
          <a:p>
            <a:r>
              <a:rPr lang="en-US" dirty="0"/>
              <a:t>Key Words: King and Prophet</a:t>
            </a:r>
          </a:p>
          <a:p>
            <a:r>
              <a:rPr lang="en-US" dirty="0"/>
              <a:t>Key Verses: 8:19, 17:5-9, 25:21</a:t>
            </a:r>
          </a:p>
          <a:p>
            <a:endParaRPr lang="en-US" dirty="0"/>
          </a:p>
          <a:p>
            <a:endParaRPr lang="en-US" dirty="0"/>
          </a:p>
        </p:txBody>
      </p:sp>
    </p:spTree>
    <p:extLst>
      <p:ext uri="{BB962C8B-B14F-4D97-AF65-F5344CB8AC3E}">
        <p14:creationId xmlns:p14="http://schemas.microsoft.com/office/powerpoint/2010/main" val="3180422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BE605-C93E-41AC-97BD-301359C0E8C8}"/>
              </a:ext>
            </a:extLst>
          </p:cNvPr>
          <p:cNvSpPr>
            <a:spLocks noGrp="1"/>
          </p:cNvSpPr>
          <p:nvPr>
            <p:ph type="title"/>
          </p:nvPr>
        </p:nvSpPr>
        <p:spPr/>
        <p:txBody>
          <a:bodyPr/>
          <a:lstStyle/>
          <a:p>
            <a:r>
              <a:rPr lang="en-US" dirty="0"/>
              <a:t>1 Chronicles</a:t>
            </a:r>
          </a:p>
        </p:txBody>
      </p:sp>
      <p:sp>
        <p:nvSpPr>
          <p:cNvPr id="3" name="Content Placeholder 2">
            <a:extLst>
              <a:ext uri="{FF2B5EF4-FFF2-40B4-BE49-F238E27FC236}">
                <a16:creationId xmlns:a16="http://schemas.microsoft.com/office/drawing/2014/main" id="{519B4A57-4AB7-4E67-93E9-20F350875B90}"/>
              </a:ext>
            </a:extLst>
          </p:cNvPr>
          <p:cNvSpPr>
            <a:spLocks noGrp="1"/>
          </p:cNvSpPr>
          <p:nvPr>
            <p:ph idx="1"/>
          </p:nvPr>
        </p:nvSpPr>
        <p:spPr>
          <a:xfrm>
            <a:off x="2231136" y="2638044"/>
            <a:ext cx="7729728" cy="4327299"/>
          </a:xfrm>
        </p:spPr>
        <p:txBody>
          <a:bodyPr/>
          <a:lstStyle/>
          <a:p>
            <a:r>
              <a:rPr lang="en-US" dirty="0"/>
              <a:t>“</a:t>
            </a:r>
            <a:r>
              <a:rPr lang="en-US" dirty="0" err="1"/>
              <a:t>Davids</a:t>
            </a:r>
            <a:r>
              <a:rPr lang="en-US" dirty="0"/>
              <a:t> Reign”</a:t>
            </a:r>
          </a:p>
          <a:p>
            <a:r>
              <a:rPr lang="en-US" dirty="0"/>
              <a:t>Division</a:t>
            </a:r>
          </a:p>
          <a:p>
            <a:pPr lvl="1"/>
            <a:r>
              <a:rPr lang="en-US" dirty="0"/>
              <a:t>Chapters 1-9 </a:t>
            </a:r>
            <a:r>
              <a:rPr lang="en-US" dirty="0" err="1"/>
              <a:t>Geneologies</a:t>
            </a:r>
            <a:r>
              <a:rPr lang="en-US" dirty="0"/>
              <a:t> </a:t>
            </a:r>
          </a:p>
          <a:p>
            <a:pPr lvl="1"/>
            <a:r>
              <a:rPr lang="en-US" dirty="0"/>
              <a:t>Chapter 10-29 Reign of David</a:t>
            </a:r>
          </a:p>
          <a:p>
            <a:r>
              <a:rPr lang="en-US" dirty="0"/>
              <a:t>Key Word: Covenant, Courage</a:t>
            </a:r>
          </a:p>
          <a:p>
            <a:r>
              <a:rPr lang="en-US" dirty="0"/>
              <a:t>Key Verse: 17:11-14</a:t>
            </a:r>
          </a:p>
          <a:p>
            <a:endParaRPr lang="en-US" dirty="0"/>
          </a:p>
        </p:txBody>
      </p:sp>
    </p:spTree>
    <p:extLst>
      <p:ext uri="{BB962C8B-B14F-4D97-AF65-F5344CB8AC3E}">
        <p14:creationId xmlns:p14="http://schemas.microsoft.com/office/powerpoint/2010/main" val="2687119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BE605-C93E-41AC-97BD-301359C0E8C8}"/>
              </a:ext>
            </a:extLst>
          </p:cNvPr>
          <p:cNvSpPr>
            <a:spLocks noGrp="1"/>
          </p:cNvSpPr>
          <p:nvPr>
            <p:ph type="title"/>
          </p:nvPr>
        </p:nvSpPr>
        <p:spPr/>
        <p:txBody>
          <a:bodyPr/>
          <a:lstStyle/>
          <a:p>
            <a:r>
              <a:rPr lang="en-US" dirty="0"/>
              <a:t>2 Chronicles</a:t>
            </a:r>
          </a:p>
        </p:txBody>
      </p:sp>
      <p:sp>
        <p:nvSpPr>
          <p:cNvPr id="3" name="Content Placeholder 2">
            <a:extLst>
              <a:ext uri="{FF2B5EF4-FFF2-40B4-BE49-F238E27FC236}">
                <a16:creationId xmlns:a16="http://schemas.microsoft.com/office/drawing/2014/main" id="{519B4A57-4AB7-4E67-93E9-20F350875B90}"/>
              </a:ext>
            </a:extLst>
          </p:cNvPr>
          <p:cNvSpPr>
            <a:spLocks noGrp="1"/>
          </p:cNvSpPr>
          <p:nvPr>
            <p:ph idx="1"/>
          </p:nvPr>
        </p:nvSpPr>
        <p:spPr>
          <a:xfrm>
            <a:off x="2231136" y="2638044"/>
            <a:ext cx="7729728" cy="3794561"/>
          </a:xfrm>
        </p:spPr>
        <p:txBody>
          <a:bodyPr>
            <a:normAutofit/>
          </a:bodyPr>
          <a:lstStyle/>
          <a:p>
            <a:r>
              <a:rPr lang="en-US" dirty="0"/>
              <a:t>“Solomon- Return”</a:t>
            </a:r>
          </a:p>
          <a:p>
            <a:r>
              <a:rPr lang="en-US" dirty="0"/>
              <a:t>Divided</a:t>
            </a:r>
          </a:p>
          <a:p>
            <a:pPr lvl="1"/>
            <a:r>
              <a:rPr lang="en-US" dirty="0"/>
              <a:t>Chapters 1-9 The Glory of Solomon</a:t>
            </a:r>
          </a:p>
          <a:p>
            <a:pPr lvl="1"/>
            <a:r>
              <a:rPr lang="en-US" dirty="0"/>
              <a:t>Chapters 10-36 History of Judah</a:t>
            </a:r>
          </a:p>
          <a:p>
            <a:r>
              <a:rPr lang="en-US" dirty="0"/>
              <a:t>Key Words: House of God, Right, Evil</a:t>
            </a:r>
          </a:p>
          <a:p>
            <a:r>
              <a:rPr lang="en-US" dirty="0"/>
              <a:t>Key Verses: 2Ch 7:14-16</a:t>
            </a:r>
          </a:p>
        </p:txBody>
      </p:sp>
    </p:spTree>
    <p:extLst>
      <p:ext uri="{BB962C8B-B14F-4D97-AF65-F5344CB8AC3E}">
        <p14:creationId xmlns:p14="http://schemas.microsoft.com/office/powerpoint/2010/main" val="3887496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BE605-C93E-41AC-97BD-301359C0E8C8}"/>
              </a:ext>
            </a:extLst>
          </p:cNvPr>
          <p:cNvSpPr>
            <a:spLocks noGrp="1"/>
          </p:cNvSpPr>
          <p:nvPr>
            <p:ph type="title"/>
          </p:nvPr>
        </p:nvSpPr>
        <p:spPr/>
        <p:txBody>
          <a:bodyPr/>
          <a:lstStyle/>
          <a:p>
            <a:r>
              <a:rPr lang="en-US" dirty="0"/>
              <a:t>Ezra</a:t>
            </a:r>
          </a:p>
        </p:txBody>
      </p:sp>
      <p:sp>
        <p:nvSpPr>
          <p:cNvPr id="3" name="Content Placeholder 2">
            <a:extLst>
              <a:ext uri="{FF2B5EF4-FFF2-40B4-BE49-F238E27FC236}">
                <a16:creationId xmlns:a16="http://schemas.microsoft.com/office/drawing/2014/main" id="{519B4A57-4AB7-4E67-93E9-20F350875B90}"/>
              </a:ext>
            </a:extLst>
          </p:cNvPr>
          <p:cNvSpPr>
            <a:spLocks noGrp="1"/>
          </p:cNvSpPr>
          <p:nvPr>
            <p:ph idx="1"/>
          </p:nvPr>
        </p:nvSpPr>
        <p:spPr>
          <a:xfrm>
            <a:off x="2231136" y="2638044"/>
            <a:ext cx="7729728" cy="3770707"/>
          </a:xfrm>
        </p:spPr>
        <p:txBody>
          <a:bodyPr>
            <a:normAutofit/>
          </a:bodyPr>
          <a:lstStyle/>
          <a:p>
            <a:r>
              <a:rPr lang="en-US" dirty="0"/>
              <a:t>“Restore the Law”</a:t>
            </a:r>
          </a:p>
          <a:p>
            <a:r>
              <a:rPr lang="en-US" dirty="0"/>
              <a:t>Ezra follows the children of Israel back into Palestine to rebuild. Ezra, Nehemiah, and Esther fall roughly around the same time. Ezra is dealing with the spiritual restoration.</a:t>
            </a:r>
          </a:p>
          <a:p>
            <a:r>
              <a:rPr lang="en-US" dirty="0"/>
              <a:t>Division of book</a:t>
            </a:r>
          </a:p>
          <a:p>
            <a:pPr lvl="1"/>
            <a:r>
              <a:rPr lang="en-US" dirty="0"/>
              <a:t>Zerubbabel first return from Babylon (now Persian) in 538 BC (Ezra 1-6).</a:t>
            </a:r>
          </a:p>
          <a:p>
            <a:pPr lvl="1"/>
            <a:r>
              <a:rPr lang="en-US" dirty="0"/>
              <a:t>Ezra leads the second return from Babylon (Ezra 7-8).</a:t>
            </a:r>
          </a:p>
          <a:p>
            <a:pPr lvl="1"/>
            <a:r>
              <a:rPr lang="en-US" dirty="0"/>
              <a:t>Religious reforms for the returnees (Ezra 9-10).</a:t>
            </a:r>
          </a:p>
          <a:p>
            <a:r>
              <a:rPr lang="en-US" dirty="0"/>
              <a:t>Key Words: Temple, Law of God</a:t>
            </a:r>
          </a:p>
          <a:p>
            <a:r>
              <a:rPr lang="en-US" dirty="0"/>
              <a:t>Key Verse: 9:9</a:t>
            </a:r>
          </a:p>
          <a:p>
            <a:endParaRPr lang="en-US" dirty="0"/>
          </a:p>
        </p:txBody>
      </p:sp>
    </p:spTree>
    <p:extLst>
      <p:ext uri="{BB962C8B-B14F-4D97-AF65-F5344CB8AC3E}">
        <p14:creationId xmlns:p14="http://schemas.microsoft.com/office/powerpoint/2010/main" val="2365807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BE605-C93E-41AC-97BD-301359C0E8C8}"/>
              </a:ext>
            </a:extLst>
          </p:cNvPr>
          <p:cNvSpPr>
            <a:spLocks noGrp="1"/>
          </p:cNvSpPr>
          <p:nvPr>
            <p:ph type="title"/>
          </p:nvPr>
        </p:nvSpPr>
        <p:spPr/>
        <p:txBody>
          <a:bodyPr/>
          <a:lstStyle/>
          <a:p>
            <a:r>
              <a:rPr lang="en-US" dirty="0"/>
              <a:t>Nehemiah</a:t>
            </a:r>
          </a:p>
        </p:txBody>
      </p:sp>
      <p:sp>
        <p:nvSpPr>
          <p:cNvPr id="3" name="Content Placeholder 2">
            <a:extLst>
              <a:ext uri="{FF2B5EF4-FFF2-40B4-BE49-F238E27FC236}">
                <a16:creationId xmlns:a16="http://schemas.microsoft.com/office/drawing/2014/main" id="{519B4A57-4AB7-4E67-93E9-20F350875B90}"/>
              </a:ext>
            </a:extLst>
          </p:cNvPr>
          <p:cNvSpPr>
            <a:spLocks noGrp="1"/>
          </p:cNvSpPr>
          <p:nvPr>
            <p:ph idx="1"/>
          </p:nvPr>
        </p:nvSpPr>
        <p:spPr>
          <a:xfrm>
            <a:off x="2231136" y="2638044"/>
            <a:ext cx="7729728" cy="3858172"/>
          </a:xfrm>
        </p:spPr>
        <p:txBody>
          <a:bodyPr>
            <a:normAutofit/>
          </a:bodyPr>
          <a:lstStyle/>
          <a:p>
            <a:r>
              <a:rPr lang="en-US" dirty="0"/>
              <a:t>“Restore the Walls”</a:t>
            </a:r>
          </a:p>
          <a:p>
            <a:r>
              <a:rPr lang="en-US" dirty="0"/>
              <a:t>Division of book</a:t>
            </a:r>
          </a:p>
          <a:p>
            <a:pPr lvl="1"/>
            <a:r>
              <a:rPr lang="en-US" dirty="0"/>
              <a:t>Nehemiah’s return (Nehemiah 1-2).</a:t>
            </a:r>
          </a:p>
          <a:p>
            <a:pPr lvl="1"/>
            <a:r>
              <a:rPr lang="en-US" dirty="0"/>
              <a:t>Nehemiah beginning to rebuild the wall (Nehemiah 3-7).</a:t>
            </a:r>
          </a:p>
          <a:p>
            <a:r>
              <a:rPr lang="en-US" dirty="0"/>
              <a:t>Commitment to the Law (Nehemiah 8-13).</a:t>
            </a:r>
          </a:p>
          <a:p>
            <a:r>
              <a:rPr lang="en-US" dirty="0"/>
              <a:t>Key Words: Law, wall, prayer</a:t>
            </a:r>
          </a:p>
          <a:p>
            <a:r>
              <a:rPr lang="en-US" dirty="0"/>
              <a:t>Key Verses: 4:6, 6:15-16, 8:8</a:t>
            </a:r>
          </a:p>
          <a:p>
            <a:endParaRPr lang="en-US" dirty="0"/>
          </a:p>
        </p:txBody>
      </p:sp>
    </p:spTree>
    <p:extLst>
      <p:ext uri="{BB962C8B-B14F-4D97-AF65-F5344CB8AC3E}">
        <p14:creationId xmlns:p14="http://schemas.microsoft.com/office/powerpoint/2010/main" val="21948498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BE605-C93E-41AC-97BD-301359C0E8C8}"/>
              </a:ext>
            </a:extLst>
          </p:cNvPr>
          <p:cNvSpPr>
            <a:spLocks noGrp="1"/>
          </p:cNvSpPr>
          <p:nvPr>
            <p:ph type="title"/>
          </p:nvPr>
        </p:nvSpPr>
        <p:spPr/>
        <p:txBody>
          <a:bodyPr/>
          <a:lstStyle/>
          <a:p>
            <a:r>
              <a:rPr lang="en-US" dirty="0"/>
              <a:t>Esther</a:t>
            </a:r>
          </a:p>
        </p:txBody>
      </p:sp>
      <p:sp>
        <p:nvSpPr>
          <p:cNvPr id="3" name="Content Placeholder 2">
            <a:extLst>
              <a:ext uri="{FF2B5EF4-FFF2-40B4-BE49-F238E27FC236}">
                <a16:creationId xmlns:a16="http://schemas.microsoft.com/office/drawing/2014/main" id="{519B4A57-4AB7-4E67-93E9-20F350875B90}"/>
              </a:ext>
            </a:extLst>
          </p:cNvPr>
          <p:cNvSpPr>
            <a:spLocks noGrp="1"/>
          </p:cNvSpPr>
          <p:nvPr>
            <p:ph idx="1"/>
          </p:nvPr>
        </p:nvSpPr>
        <p:spPr>
          <a:xfrm>
            <a:off x="2231136" y="2638044"/>
            <a:ext cx="7729728" cy="3889977"/>
          </a:xfrm>
        </p:spPr>
        <p:txBody>
          <a:bodyPr>
            <a:normAutofit/>
          </a:bodyPr>
          <a:lstStyle/>
          <a:p>
            <a:r>
              <a:rPr lang="en-US" dirty="0"/>
              <a:t>“Providence”</a:t>
            </a:r>
          </a:p>
          <a:p>
            <a:r>
              <a:rPr lang="en-US" dirty="0"/>
              <a:t>Behind the scenes look at how  “The Most High rules the kingdom of men and gives it to whom he will.” Dan 4:25</a:t>
            </a:r>
          </a:p>
          <a:p>
            <a:r>
              <a:rPr lang="en-US" dirty="0"/>
              <a:t>Division of Book:</a:t>
            </a:r>
          </a:p>
          <a:p>
            <a:pPr lvl="1"/>
            <a:r>
              <a:rPr lang="en-US" dirty="0"/>
              <a:t>Xerxes/Vashti/Esther (Esther 1-2).</a:t>
            </a:r>
          </a:p>
          <a:p>
            <a:pPr lvl="1"/>
            <a:r>
              <a:rPr lang="en-US" dirty="0"/>
              <a:t>Haman’s Hatred (Esther 3-4).</a:t>
            </a:r>
          </a:p>
          <a:p>
            <a:pPr lvl="1"/>
            <a:r>
              <a:rPr lang="en-US" dirty="0"/>
              <a:t>Esther’s Bravery (Esther 5-7).</a:t>
            </a:r>
          </a:p>
          <a:p>
            <a:pPr lvl="1"/>
            <a:r>
              <a:rPr lang="en-US" dirty="0"/>
              <a:t>Salvation of the Jews (Esther 8-10).</a:t>
            </a:r>
          </a:p>
          <a:p>
            <a:r>
              <a:rPr lang="en-US" dirty="0"/>
              <a:t>Key Words: Jew</a:t>
            </a:r>
          </a:p>
          <a:p>
            <a:r>
              <a:rPr lang="en-US" dirty="0"/>
              <a:t>Key Verse: 4:14</a:t>
            </a:r>
          </a:p>
          <a:p>
            <a:endParaRPr lang="en-US" dirty="0"/>
          </a:p>
        </p:txBody>
      </p:sp>
    </p:spTree>
    <p:extLst>
      <p:ext uri="{BB962C8B-B14F-4D97-AF65-F5344CB8AC3E}">
        <p14:creationId xmlns:p14="http://schemas.microsoft.com/office/powerpoint/2010/main" val="1202478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BAAEB-B356-4736-92C3-0DBDFA704713}"/>
              </a:ext>
            </a:extLst>
          </p:cNvPr>
          <p:cNvSpPr>
            <a:spLocks noGrp="1"/>
          </p:cNvSpPr>
          <p:nvPr>
            <p:ph type="title"/>
          </p:nvPr>
        </p:nvSpPr>
        <p:spPr/>
        <p:txBody>
          <a:bodyPr/>
          <a:lstStyle/>
          <a:p>
            <a:r>
              <a:rPr lang="en-US" dirty="0"/>
              <a:t>Job</a:t>
            </a:r>
          </a:p>
        </p:txBody>
      </p:sp>
      <p:sp>
        <p:nvSpPr>
          <p:cNvPr id="3" name="Content Placeholder 2">
            <a:extLst>
              <a:ext uri="{FF2B5EF4-FFF2-40B4-BE49-F238E27FC236}">
                <a16:creationId xmlns:a16="http://schemas.microsoft.com/office/drawing/2014/main" id="{1267D30B-D4D2-42F8-8971-9015A0527FA1}"/>
              </a:ext>
            </a:extLst>
          </p:cNvPr>
          <p:cNvSpPr>
            <a:spLocks noGrp="1"/>
          </p:cNvSpPr>
          <p:nvPr>
            <p:ph idx="1"/>
          </p:nvPr>
        </p:nvSpPr>
        <p:spPr>
          <a:xfrm>
            <a:off x="2231136" y="2638044"/>
            <a:ext cx="7729728" cy="4811380"/>
          </a:xfrm>
        </p:spPr>
        <p:txBody>
          <a:bodyPr>
            <a:normAutofit/>
          </a:bodyPr>
          <a:lstStyle/>
          <a:p>
            <a:r>
              <a:rPr lang="en-US" dirty="0"/>
              <a:t>“Patience”</a:t>
            </a:r>
          </a:p>
          <a:p>
            <a:r>
              <a:rPr lang="en-US" dirty="0"/>
              <a:t>It teaches that we will not escape the trials of life, and how to respond</a:t>
            </a:r>
          </a:p>
          <a:p>
            <a:r>
              <a:rPr lang="en-US" dirty="0"/>
              <a:t>Division of Book</a:t>
            </a:r>
          </a:p>
          <a:p>
            <a:pPr lvl="1"/>
            <a:r>
              <a:rPr lang="en-US" dirty="0"/>
              <a:t>Chapters 1-3 The Test</a:t>
            </a:r>
          </a:p>
          <a:p>
            <a:pPr lvl="1"/>
            <a:r>
              <a:rPr lang="en-US" dirty="0"/>
              <a:t>Chapters 4-37 Job hears from his friends</a:t>
            </a:r>
          </a:p>
          <a:p>
            <a:pPr lvl="1"/>
            <a:r>
              <a:rPr lang="en-US" dirty="0"/>
              <a:t>Chapters 38-42 Job hears from God</a:t>
            </a:r>
          </a:p>
          <a:p>
            <a:r>
              <a:rPr lang="en-US" dirty="0"/>
              <a:t>Key Words: Suffering, wisdom</a:t>
            </a:r>
          </a:p>
          <a:p>
            <a:r>
              <a:rPr lang="en-US" dirty="0"/>
              <a:t>Key Verses: 13:15, 42:5-6, James 5:11</a:t>
            </a:r>
          </a:p>
          <a:p>
            <a:r>
              <a:rPr lang="en-US" dirty="0"/>
              <a:t>Type of Literature: Poetry</a:t>
            </a:r>
          </a:p>
          <a:p>
            <a:endParaRPr lang="en-US" dirty="0"/>
          </a:p>
        </p:txBody>
      </p:sp>
    </p:spTree>
    <p:extLst>
      <p:ext uri="{BB962C8B-B14F-4D97-AF65-F5344CB8AC3E}">
        <p14:creationId xmlns:p14="http://schemas.microsoft.com/office/powerpoint/2010/main" val="4244095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38E6F-1BA9-43F0-8CFE-BCF0881CC465}"/>
              </a:ext>
            </a:extLst>
          </p:cNvPr>
          <p:cNvSpPr>
            <a:spLocks noGrp="1"/>
          </p:cNvSpPr>
          <p:nvPr>
            <p:ph type="title"/>
          </p:nvPr>
        </p:nvSpPr>
        <p:spPr/>
        <p:txBody>
          <a:bodyPr/>
          <a:lstStyle/>
          <a:p>
            <a:r>
              <a:rPr lang="en-US" dirty="0"/>
              <a:t>Genesis</a:t>
            </a:r>
          </a:p>
        </p:txBody>
      </p:sp>
      <p:sp>
        <p:nvSpPr>
          <p:cNvPr id="3" name="Content Placeholder 2">
            <a:extLst>
              <a:ext uri="{FF2B5EF4-FFF2-40B4-BE49-F238E27FC236}">
                <a16:creationId xmlns:a16="http://schemas.microsoft.com/office/drawing/2014/main" id="{BA05F128-EC81-4D7D-86F6-34666D9FE3A3}"/>
              </a:ext>
            </a:extLst>
          </p:cNvPr>
          <p:cNvSpPr>
            <a:spLocks noGrp="1"/>
          </p:cNvSpPr>
          <p:nvPr>
            <p:ph idx="1"/>
          </p:nvPr>
        </p:nvSpPr>
        <p:spPr>
          <a:xfrm>
            <a:off x="1330253" y="2305878"/>
            <a:ext cx="9531494" cy="4141815"/>
          </a:xfrm>
        </p:spPr>
        <p:txBody>
          <a:bodyPr>
            <a:normAutofit/>
          </a:bodyPr>
          <a:lstStyle/>
          <a:p>
            <a:r>
              <a:rPr lang="en-US" dirty="0"/>
              <a:t>“Beginnings”</a:t>
            </a:r>
          </a:p>
          <a:p>
            <a:r>
              <a:rPr lang="en-US" dirty="0"/>
              <a:t>The historical context is from the beginning of time to around 1700BC.</a:t>
            </a:r>
          </a:p>
          <a:p>
            <a:r>
              <a:rPr lang="en-US" dirty="0"/>
              <a:t>Genesis follows the seed promise that begins in Gen 3:15, </a:t>
            </a:r>
          </a:p>
          <a:p>
            <a:pPr lvl="1"/>
            <a:r>
              <a:rPr lang="en-US" dirty="0"/>
              <a:t>Would come through Abraham 12:3, 22:18,</a:t>
            </a:r>
          </a:p>
          <a:p>
            <a:pPr lvl="1"/>
            <a:r>
              <a:rPr lang="en-US" dirty="0"/>
              <a:t>Would come through Isaac 26:4, </a:t>
            </a:r>
          </a:p>
          <a:p>
            <a:pPr lvl="1"/>
            <a:r>
              <a:rPr lang="en-US" dirty="0"/>
              <a:t>It would come through the Nation of Israel 28:13-15. 35:10-11, Gal 3:15-19 </a:t>
            </a:r>
          </a:p>
          <a:p>
            <a:pPr lvl="1"/>
            <a:r>
              <a:rPr lang="en-US" dirty="0"/>
              <a:t>Specifically through the tribe of Judah 49:10, Heb 7:14, Rev 5:5..</a:t>
            </a:r>
          </a:p>
          <a:p>
            <a:r>
              <a:rPr lang="en-US" b="1" u="sng" dirty="0"/>
              <a:t>Key Words: </a:t>
            </a:r>
            <a:r>
              <a:rPr lang="en-US" dirty="0" err="1"/>
              <a:t>Begininng</a:t>
            </a:r>
            <a:r>
              <a:rPr lang="en-US" dirty="0"/>
              <a:t>, Seed, Faith</a:t>
            </a:r>
          </a:p>
          <a:p>
            <a:r>
              <a:rPr lang="en-US" b="1" u="sng" dirty="0"/>
              <a:t>Key Verses: </a:t>
            </a:r>
            <a:r>
              <a:rPr lang="en-US" dirty="0"/>
              <a:t>3:15, 22:18, 49:10, Gen 50:20</a:t>
            </a:r>
          </a:p>
          <a:p>
            <a:r>
              <a:rPr lang="en-US" b="1" u="sng" dirty="0"/>
              <a:t>Type of literature: </a:t>
            </a:r>
            <a:r>
              <a:rPr lang="en-US" dirty="0"/>
              <a:t>History Narrative</a:t>
            </a:r>
          </a:p>
          <a:p>
            <a:endParaRPr lang="en-US" dirty="0"/>
          </a:p>
        </p:txBody>
      </p:sp>
    </p:spTree>
    <p:extLst>
      <p:ext uri="{BB962C8B-B14F-4D97-AF65-F5344CB8AC3E}">
        <p14:creationId xmlns:p14="http://schemas.microsoft.com/office/powerpoint/2010/main" val="1698364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64F7C-76DE-4B7E-8B0D-ACEF49A84D2A}"/>
              </a:ext>
            </a:extLst>
          </p:cNvPr>
          <p:cNvSpPr>
            <a:spLocks noGrp="1"/>
          </p:cNvSpPr>
          <p:nvPr>
            <p:ph type="title"/>
          </p:nvPr>
        </p:nvSpPr>
        <p:spPr/>
        <p:txBody>
          <a:bodyPr/>
          <a:lstStyle/>
          <a:p>
            <a:r>
              <a:rPr lang="en-US" dirty="0"/>
              <a:t>Psalms</a:t>
            </a:r>
          </a:p>
        </p:txBody>
      </p:sp>
      <p:sp>
        <p:nvSpPr>
          <p:cNvPr id="3" name="Content Placeholder 2">
            <a:extLst>
              <a:ext uri="{FF2B5EF4-FFF2-40B4-BE49-F238E27FC236}">
                <a16:creationId xmlns:a16="http://schemas.microsoft.com/office/drawing/2014/main" id="{D03BC407-5C39-44EE-BC09-F4DB2E81C3C4}"/>
              </a:ext>
            </a:extLst>
          </p:cNvPr>
          <p:cNvSpPr>
            <a:spLocks noGrp="1"/>
          </p:cNvSpPr>
          <p:nvPr>
            <p:ph idx="1"/>
          </p:nvPr>
        </p:nvSpPr>
        <p:spPr>
          <a:xfrm>
            <a:off x="2231136" y="2335895"/>
            <a:ext cx="7729728" cy="4287542"/>
          </a:xfrm>
        </p:spPr>
        <p:txBody>
          <a:bodyPr>
            <a:normAutofit lnSpcReduction="10000"/>
          </a:bodyPr>
          <a:lstStyle/>
          <a:p>
            <a:r>
              <a:rPr lang="en-US" dirty="0"/>
              <a:t>“praises, prayers, and ponderings”</a:t>
            </a:r>
          </a:p>
          <a:p>
            <a:r>
              <a:rPr lang="en-US" dirty="0"/>
              <a:t>Filled with many Messianic prophecies.  Luke 24:44, Psalm 22- Death, Psalm 16:8-10- Resurrection</a:t>
            </a:r>
          </a:p>
          <a:p>
            <a:r>
              <a:rPr lang="en-US" dirty="0"/>
              <a:t>Division of book</a:t>
            </a:r>
          </a:p>
          <a:p>
            <a:pPr lvl="1"/>
            <a:r>
              <a:rPr lang="en-US" dirty="0"/>
              <a:t>Psalm 1-41- Book 1</a:t>
            </a:r>
          </a:p>
          <a:p>
            <a:pPr lvl="1"/>
            <a:r>
              <a:rPr lang="en-US" dirty="0"/>
              <a:t>Psalm 42-72- Book 2</a:t>
            </a:r>
          </a:p>
          <a:p>
            <a:pPr lvl="1"/>
            <a:r>
              <a:rPr lang="en-US" dirty="0"/>
              <a:t>Psalm 73-89- Book 3</a:t>
            </a:r>
          </a:p>
          <a:p>
            <a:pPr lvl="1"/>
            <a:r>
              <a:rPr lang="en-US" dirty="0"/>
              <a:t>Psalm 90- 106- book 4</a:t>
            </a:r>
          </a:p>
          <a:p>
            <a:pPr lvl="1"/>
            <a:r>
              <a:rPr lang="en-US" dirty="0"/>
              <a:t>Psalm 107-150- Book 5</a:t>
            </a:r>
          </a:p>
          <a:p>
            <a:r>
              <a:rPr lang="en-US" dirty="0"/>
              <a:t>Key Words: Praise, God</a:t>
            </a:r>
          </a:p>
          <a:p>
            <a:r>
              <a:rPr lang="en-US" dirty="0"/>
              <a:t>Key Verse: 150:6</a:t>
            </a:r>
          </a:p>
          <a:p>
            <a:r>
              <a:rPr lang="en-US" dirty="0"/>
              <a:t>Type of Literature: Poetry</a:t>
            </a:r>
          </a:p>
          <a:p>
            <a:endParaRPr lang="en-US" dirty="0"/>
          </a:p>
        </p:txBody>
      </p:sp>
    </p:spTree>
    <p:extLst>
      <p:ext uri="{BB962C8B-B14F-4D97-AF65-F5344CB8AC3E}">
        <p14:creationId xmlns:p14="http://schemas.microsoft.com/office/powerpoint/2010/main" val="781919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0F1E1-027D-4414-A50A-B310BA9288B1}"/>
              </a:ext>
            </a:extLst>
          </p:cNvPr>
          <p:cNvSpPr>
            <a:spLocks noGrp="1"/>
          </p:cNvSpPr>
          <p:nvPr>
            <p:ph type="title"/>
          </p:nvPr>
        </p:nvSpPr>
        <p:spPr/>
        <p:txBody>
          <a:bodyPr/>
          <a:lstStyle/>
          <a:p>
            <a:r>
              <a:rPr lang="en-US" dirty="0"/>
              <a:t>Proverbs</a:t>
            </a:r>
          </a:p>
        </p:txBody>
      </p:sp>
      <p:sp>
        <p:nvSpPr>
          <p:cNvPr id="3" name="Content Placeholder 2">
            <a:extLst>
              <a:ext uri="{FF2B5EF4-FFF2-40B4-BE49-F238E27FC236}">
                <a16:creationId xmlns:a16="http://schemas.microsoft.com/office/drawing/2014/main" id="{62ECB163-930A-4C1C-8758-C4B460A316ED}"/>
              </a:ext>
            </a:extLst>
          </p:cNvPr>
          <p:cNvSpPr>
            <a:spLocks noGrp="1"/>
          </p:cNvSpPr>
          <p:nvPr>
            <p:ph idx="1"/>
          </p:nvPr>
        </p:nvSpPr>
        <p:spPr>
          <a:xfrm>
            <a:off x="2231136" y="2638044"/>
            <a:ext cx="7729728" cy="4219956"/>
          </a:xfrm>
        </p:spPr>
        <p:txBody>
          <a:bodyPr>
            <a:normAutofit/>
          </a:bodyPr>
          <a:lstStyle/>
          <a:p>
            <a:r>
              <a:rPr lang="en-US" dirty="0"/>
              <a:t>“Wisdom”</a:t>
            </a:r>
          </a:p>
          <a:p>
            <a:r>
              <a:rPr lang="en-US" dirty="0"/>
              <a:t>Proverbs is a book written from the vantage point of someone who has looked at all the possible outcomes and has determined what is the best choice to make. A proverb sometimes may not ALWAYS be true in its immediate sense. </a:t>
            </a:r>
          </a:p>
          <a:p>
            <a:r>
              <a:rPr lang="en-US" dirty="0"/>
              <a:t>Book is Divided:</a:t>
            </a:r>
          </a:p>
          <a:p>
            <a:pPr lvl="1"/>
            <a:r>
              <a:rPr lang="en-US" dirty="0"/>
              <a:t>Proverbs about wisdom, 1-9.</a:t>
            </a:r>
          </a:p>
          <a:p>
            <a:pPr lvl="1"/>
            <a:r>
              <a:rPr lang="en-US" dirty="0"/>
              <a:t>Proverbs about right living, 10-24.</a:t>
            </a:r>
          </a:p>
          <a:p>
            <a:pPr lvl="1"/>
            <a:r>
              <a:rPr lang="en-US" dirty="0"/>
              <a:t>Proverbs about relationships, 25-31.</a:t>
            </a:r>
          </a:p>
          <a:p>
            <a:r>
              <a:rPr lang="en-US" dirty="0"/>
              <a:t>Key Words: Wisdom, Understanding, Discipline</a:t>
            </a:r>
          </a:p>
          <a:p>
            <a:r>
              <a:rPr lang="en-US" dirty="0"/>
              <a:t>Key Verses: 1:7, 9:10, 15:33, </a:t>
            </a:r>
            <a:r>
              <a:rPr lang="en-US" dirty="0" err="1"/>
              <a:t>Ecc</a:t>
            </a:r>
            <a:r>
              <a:rPr lang="en-US" dirty="0"/>
              <a:t> 12:13</a:t>
            </a:r>
          </a:p>
          <a:p>
            <a:endParaRPr lang="en-US" dirty="0"/>
          </a:p>
          <a:p>
            <a:endParaRPr lang="en-US" dirty="0"/>
          </a:p>
        </p:txBody>
      </p:sp>
    </p:spTree>
    <p:extLst>
      <p:ext uri="{BB962C8B-B14F-4D97-AF65-F5344CB8AC3E}">
        <p14:creationId xmlns:p14="http://schemas.microsoft.com/office/powerpoint/2010/main" val="2767888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9A787-2632-4C0B-A479-2A8DE0613425}"/>
              </a:ext>
            </a:extLst>
          </p:cNvPr>
          <p:cNvSpPr>
            <a:spLocks noGrp="1"/>
          </p:cNvSpPr>
          <p:nvPr>
            <p:ph type="title"/>
          </p:nvPr>
        </p:nvSpPr>
        <p:spPr/>
        <p:txBody>
          <a:bodyPr/>
          <a:lstStyle/>
          <a:p>
            <a:r>
              <a:rPr lang="en-US" dirty="0"/>
              <a:t>Ecclesiastes</a:t>
            </a:r>
          </a:p>
        </p:txBody>
      </p:sp>
      <p:sp>
        <p:nvSpPr>
          <p:cNvPr id="3" name="Content Placeholder 2">
            <a:extLst>
              <a:ext uri="{FF2B5EF4-FFF2-40B4-BE49-F238E27FC236}">
                <a16:creationId xmlns:a16="http://schemas.microsoft.com/office/drawing/2014/main" id="{C7280AC3-C854-46D4-B920-9CB701040559}"/>
              </a:ext>
            </a:extLst>
          </p:cNvPr>
          <p:cNvSpPr>
            <a:spLocks noGrp="1"/>
          </p:cNvSpPr>
          <p:nvPr>
            <p:ph idx="1"/>
          </p:nvPr>
        </p:nvSpPr>
        <p:spPr>
          <a:xfrm>
            <a:off x="2231136" y="2153412"/>
            <a:ext cx="7729728" cy="4532614"/>
          </a:xfrm>
        </p:spPr>
        <p:txBody>
          <a:bodyPr>
            <a:normAutofit fontScale="92500" lnSpcReduction="10000"/>
          </a:bodyPr>
          <a:lstStyle/>
          <a:p>
            <a:r>
              <a:rPr lang="en-US" sz="2400" dirty="0"/>
              <a:t>“Duty”</a:t>
            </a:r>
          </a:p>
          <a:p>
            <a:r>
              <a:rPr lang="en-US" sz="2400" dirty="0"/>
              <a:t>The “Preacher” sees four main problems in life. Life is not equal 2:12-26. Some things will never be fully known 8:17.  You can never count on the future  11:2, 6, 8. Death is dark 9:4-10</a:t>
            </a:r>
          </a:p>
          <a:p>
            <a:pPr lvl="1"/>
            <a:r>
              <a:rPr lang="en-US" sz="2000" dirty="0"/>
              <a:t>Therefore fear God and keep his Commandments 12:13 . It is the only constant and source of hope.</a:t>
            </a:r>
          </a:p>
          <a:p>
            <a:r>
              <a:rPr lang="en-US" sz="2400" dirty="0"/>
              <a:t>Division of Book</a:t>
            </a:r>
          </a:p>
          <a:p>
            <a:pPr lvl="1"/>
            <a:r>
              <a:rPr lang="en-US" sz="2000" dirty="0"/>
              <a:t>1-6 The Vanity in everything</a:t>
            </a:r>
          </a:p>
          <a:p>
            <a:pPr lvl="1"/>
            <a:r>
              <a:rPr lang="en-US" sz="2000" dirty="0"/>
              <a:t>7-12:8  Dwelling amidst Vanity</a:t>
            </a:r>
          </a:p>
          <a:p>
            <a:pPr lvl="1"/>
            <a:r>
              <a:rPr lang="en-US" sz="2000" dirty="0"/>
              <a:t>12:9-14 The key to a meaningful life</a:t>
            </a:r>
          </a:p>
          <a:p>
            <a:r>
              <a:rPr lang="en-US" sz="2400" dirty="0"/>
              <a:t>Key Word: Vanity</a:t>
            </a:r>
          </a:p>
          <a:p>
            <a:r>
              <a:rPr lang="en-US" sz="2400" dirty="0"/>
              <a:t>Key Verses: 1:2, 12:13</a:t>
            </a:r>
          </a:p>
          <a:p>
            <a:endParaRPr lang="en-US" sz="2400" dirty="0"/>
          </a:p>
        </p:txBody>
      </p:sp>
    </p:spTree>
    <p:extLst>
      <p:ext uri="{BB962C8B-B14F-4D97-AF65-F5344CB8AC3E}">
        <p14:creationId xmlns:p14="http://schemas.microsoft.com/office/powerpoint/2010/main" val="2426474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A8D4E-D43A-4691-9CC6-4A0593892908}"/>
              </a:ext>
            </a:extLst>
          </p:cNvPr>
          <p:cNvSpPr>
            <a:spLocks noGrp="1"/>
          </p:cNvSpPr>
          <p:nvPr>
            <p:ph type="title"/>
          </p:nvPr>
        </p:nvSpPr>
        <p:spPr/>
        <p:txBody>
          <a:bodyPr/>
          <a:lstStyle/>
          <a:p>
            <a:r>
              <a:rPr lang="en-US" dirty="0"/>
              <a:t>Song of </a:t>
            </a:r>
            <a:r>
              <a:rPr lang="en-US" dirty="0" err="1"/>
              <a:t>SOlomon</a:t>
            </a:r>
            <a:endParaRPr lang="en-US" dirty="0"/>
          </a:p>
        </p:txBody>
      </p:sp>
      <p:sp>
        <p:nvSpPr>
          <p:cNvPr id="3" name="Content Placeholder 2">
            <a:extLst>
              <a:ext uri="{FF2B5EF4-FFF2-40B4-BE49-F238E27FC236}">
                <a16:creationId xmlns:a16="http://schemas.microsoft.com/office/drawing/2014/main" id="{5C9018B1-E341-4D00-9742-179A898EA63F}"/>
              </a:ext>
            </a:extLst>
          </p:cNvPr>
          <p:cNvSpPr>
            <a:spLocks noGrp="1"/>
          </p:cNvSpPr>
          <p:nvPr>
            <p:ph idx="1"/>
          </p:nvPr>
        </p:nvSpPr>
        <p:spPr>
          <a:xfrm>
            <a:off x="2231136" y="2638044"/>
            <a:ext cx="7729728" cy="4219956"/>
          </a:xfrm>
        </p:spPr>
        <p:txBody>
          <a:bodyPr>
            <a:normAutofit/>
          </a:bodyPr>
          <a:lstStyle/>
          <a:p>
            <a:r>
              <a:rPr lang="en-US" sz="2400" dirty="0"/>
              <a:t>“Wedded”</a:t>
            </a:r>
          </a:p>
          <a:p>
            <a:r>
              <a:rPr lang="en-US" sz="2400" dirty="0"/>
              <a:t>A love letter between Solomon and his bride.</a:t>
            </a:r>
          </a:p>
          <a:p>
            <a:r>
              <a:rPr lang="en-US" sz="2400" dirty="0"/>
              <a:t>Division </a:t>
            </a:r>
          </a:p>
          <a:p>
            <a:pPr lvl="1"/>
            <a:r>
              <a:rPr lang="en-US" sz="2000" dirty="0"/>
              <a:t>courtship (1:2-3:5), </a:t>
            </a:r>
          </a:p>
          <a:p>
            <a:pPr lvl="1"/>
            <a:r>
              <a:rPr lang="en-US" sz="2000" dirty="0"/>
              <a:t>wedding (3:6-5:1), and </a:t>
            </a:r>
          </a:p>
          <a:p>
            <a:pPr lvl="1"/>
            <a:r>
              <a:rPr lang="en-US" sz="2000" dirty="0"/>
              <a:t>maturation in marriage (5:2-8:7). and an </a:t>
            </a:r>
          </a:p>
          <a:p>
            <a:pPr lvl="1"/>
            <a:r>
              <a:rPr lang="en-US" sz="2000" dirty="0"/>
              <a:t>how their love began (8:8-14)</a:t>
            </a:r>
          </a:p>
          <a:p>
            <a:r>
              <a:rPr lang="en-US" sz="2400" dirty="0"/>
              <a:t>Key Words: Beloved and Beautiful</a:t>
            </a:r>
          </a:p>
          <a:p>
            <a:r>
              <a:rPr lang="en-US" sz="2400" dirty="0"/>
              <a:t>Key Verses: 8:7</a:t>
            </a:r>
          </a:p>
          <a:p>
            <a:endParaRPr lang="en-US" sz="2400" dirty="0"/>
          </a:p>
        </p:txBody>
      </p:sp>
    </p:spTree>
    <p:extLst>
      <p:ext uri="{BB962C8B-B14F-4D97-AF65-F5344CB8AC3E}">
        <p14:creationId xmlns:p14="http://schemas.microsoft.com/office/powerpoint/2010/main" val="4872854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6D57E-DF52-4F7A-9E04-B6066E385241}"/>
              </a:ext>
            </a:extLst>
          </p:cNvPr>
          <p:cNvSpPr>
            <a:spLocks noGrp="1"/>
          </p:cNvSpPr>
          <p:nvPr>
            <p:ph type="title"/>
          </p:nvPr>
        </p:nvSpPr>
        <p:spPr/>
        <p:txBody>
          <a:bodyPr/>
          <a:lstStyle/>
          <a:p>
            <a:r>
              <a:rPr lang="en-US" dirty="0"/>
              <a:t>Isaiah</a:t>
            </a:r>
          </a:p>
        </p:txBody>
      </p:sp>
      <p:sp>
        <p:nvSpPr>
          <p:cNvPr id="3" name="Content Placeholder 2">
            <a:extLst>
              <a:ext uri="{FF2B5EF4-FFF2-40B4-BE49-F238E27FC236}">
                <a16:creationId xmlns:a16="http://schemas.microsoft.com/office/drawing/2014/main" id="{F8D93974-BDE3-4673-A4F7-78ABADEA299A}"/>
              </a:ext>
            </a:extLst>
          </p:cNvPr>
          <p:cNvSpPr>
            <a:spLocks noGrp="1"/>
          </p:cNvSpPr>
          <p:nvPr>
            <p:ph idx="1"/>
          </p:nvPr>
        </p:nvSpPr>
        <p:spPr>
          <a:xfrm>
            <a:off x="2231136" y="2369596"/>
            <a:ext cx="7729728" cy="4039593"/>
          </a:xfrm>
        </p:spPr>
        <p:txBody>
          <a:bodyPr>
            <a:normAutofit lnSpcReduction="10000"/>
          </a:bodyPr>
          <a:lstStyle/>
          <a:p>
            <a:r>
              <a:rPr lang="en-US" sz="2000" dirty="0"/>
              <a:t>Prophesied to the South</a:t>
            </a:r>
          </a:p>
          <a:p>
            <a:r>
              <a:rPr lang="en-US" sz="2000" dirty="0"/>
              <a:t>“</a:t>
            </a:r>
            <a:r>
              <a:rPr lang="en-US" sz="2100" dirty="0"/>
              <a:t>judgement</a:t>
            </a:r>
            <a:r>
              <a:rPr lang="en-US" sz="2000" dirty="0"/>
              <a:t> and comfort”</a:t>
            </a:r>
          </a:p>
          <a:p>
            <a:r>
              <a:rPr lang="en-US" sz="2000" dirty="0"/>
              <a:t>Contemporary of Amos and Hosea</a:t>
            </a:r>
          </a:p>
          <a:p>
            <a:r>
              <a:rPr lang="en-US" sz="2000" dirty="0"/>
              <a:t>Historical context: 2 Kings 15-20, 2 Chron 26-29</a:t>
            </a:r>
          </a:p>
          <a:p>
            <a:r>
              <a:rPr lang="en-US" sz="2000" dirty="0"/>
              <a:t>Divisions</a:t>
            </a:r>
          </a:p>
          <a:p>
            <a:pPr lvl="1"/>
            <a:r>
              <a:rPr lang="en-US" sz="1800" dirty="0"/>
              <a:t>Prophecies of Destruction 1-35</a:t>
            </a:r>
          </a:p>
          <a:p>
            <a:pPr lvl="1"/>
            <a:r>
              <a:rPr lang="en-US" sz="1800" dirty="0"/>
              <a:t>Historical Information 36-39</a:t>
            </a:r>
          </a:p>
          <a:p>
            <a:pPr lvl="1"/>
            <a:r>
              <a:rPr lang="en-US" sz="1800" dirty="0"/>
              <a:t>Blessings to come 40-66</a:t>
            </a:r>
          </a:p>
          <a:p>
            <a:r>
              <a:rPr lang="en-US" sz="2000" dirty="0"/>
              <a:t>Key words: Salvation</a:t>
            </a:r>
          </a:p>
          <a:p>
            <a:r>
              <a:rPr lang="en-US" sz="2000" dirty="0"/>
              <a:t>Key verses: 7:14, 9:6-7, 53:6</a:t>
            </a:r>
          </a:p>
        </p:txBody>
      </p:sp>
    </p:spTree>
    <p:extLst>
      <p:ext uri="{BB962C8B-B14F-4D97-AF65-F5344CB8AC3E}">
        <p14:creationId xmlns:p14="http://schemas.microsoft.com/office/powerpoint/2010/main" val="186320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38AD7-7212-4033-B52C-5801AD4B6F73}"/>
              </a:ext>
            </a:extLst>
          </p:cNvPr>
          <p:cNvSpPr>
            <a:spLocks noGrp="1"/>
          </p:cNvSpPr>
          <p:nvPr>
            <p:ph type="title"/>
          </p:nvPr>
        </p:nvSpPr>
        <p:spPr/>
        <p:txBody>
          <a:bodyPr/>
          <a:lstStyle/>
          <a:p>
            <a:r>
              <a:rPr lang="en-US" dirty="0"/>
              <a:t>Jeremiah</a:t>
            </a:r>
          </a:p>
        </p:txBody>
      </p:sp>
      <p:sp>
        <p:nvSpPr>
          <p:cNvPr id="3" name="Content Placeholder 2">
            <a:extLst>
              <a:ext uri="{FF2B5EF4-FFF2-40B4-BE49-F238E27FC236}">
                <a16:creationId xmlns:a16="http://schemas.microsoft.com/office/drawing/2014/main" id="{A7EE16FF-3B2D-46CB-861F-2281BF3C83DF}"/>
              </a:ext>
            </a:extLst>
          </p:cNvPr>
          <p:cNvSpPr>
            <a:spLocks noGrp="1"/>
          </p:cNvSpPr>
          <p:nvPr>
            <p:ph idx="1"/>
          </p:nvPr>
        </p:nvSpPr>
        <p:spPr>
          <a:xfrm>
            <a:off x="2231136" y="2153412"/>
            <a:ext cx="7729728" cy="4704588"/>
          </a:xfrm>
        </p:spPr>
        <p:txBody>
          <a:bodyPr>
            <a:normAutofit fontScale="92500" lnSpcReduction="20000"/>
          </a:bodyPr>
          <a:lstStyle/>
          <a:p>
            <a:r>
              <a:rPr lang="en-US" sz="2400" dirty="0"/>
              <a:t>Prophet to the South</a:t>
            </a:r>
          </a:p>
          <a:p>
            <a:r>
              <a:rPr lang="en-US" sz="2400" dirty="0"/>
              <a:t>“invitation”</a:t>
            </a:r>
          </a:p>
          <a:p>
            <a:r>
              <a:rPr lang="en-US" sz="2400" dirty="0"/>
              <a:t>Jeremiah prophesied of the impending Babylonian invasion and destruction. </a:t>
            </a:r>
          </a:p>
          <a:p>
            <a:r>
              <a:rPr lang="en-US" sz="2400" dirty="0"/>
              <a:t>Historical Context: Josiah- Zedekiah 2 Kings 22-25 Chron 34-36:21</a:t>
            </a:r>
          </a:p>
          <a:p>
            <a:r>
              <a:rPr lang="en-US" sz="2400" dirty="0"/>
              <a:t>Divisions- Must note Jeremiah is not always Chronological</a:t>
            </a:r>
          </a:p>
          <a:p>
            <a:pPr lvl="1"/>
            <a:r>
              <a:rPr lang="en-US" sz="2000" dirty="0"/>
              <a:t>LORD appoints Jeremiah, 1</a:t>
            </a:r>
          </a:p>
          <a:p>
            <a:pPr lvl="1"/>
            <a:r>
              <a:rPr lang="en-US" sz="2000" dirty="0"/>
              <a:t>Prophecies about Judah, 2-45</a:t>
            </a:r>
          </a:p>
          <a:p>
            <a:pPr lvl="1"/>
            <a:r>
              <a:rPr lang="en-US" sz="2000" dirty="0"/>
              <a:t>Prophecies about the nations, 46-51</a:t>
            </a:r>
          </a:p>
          <a:p>
            <a:pPr lvl="1"/>
            <a:r>
              <a:rPr lang="en-US" sz="2000" dirty="0"/>
              <a:t>Historical summary. 52</a:t>
            </a:r>
          </a:p>
          <a:p>
            <a:r>
              <a:rPr lang="en-US" sz="2400" dirty="0"/>
              <a:t>Key Word: Listen</a:t>
            </a:r>
          </a:p>
          <a:p>
            <a:r>
              <a:rPr lang="en-US" sz="2400" dirty="0"/>
              <a:t>Key Verses: 25:11-12, 31:31-34</a:t>
            </a:r>
          </a:p>
        </p:txBody>
      </p:sp>
    </p:spTree>
    <p:extLst>
      <p:ext uri="{BB962C8B-B14F-4D97-AF65-F5344CB8AC3E}">
        <p14:creationId xmlns:p14="http://schemas.microsoft.com/office/powerpoint/2010/main" val="21496148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6215C-0F33-48BF-BA70-D44AB03A6A4B}"/>
              </a:ext>
            </a:extLst>
          </p:cNvPr>
          <p:cNvSpPr>
            <a:spLocks noGrp="1"/>
          </p:cNvSpPr>
          <p:nvPr>
            <p:ph type="title"/>
          </p:nvPr>
        </p:nvSpPr>
        <p:spPr/>
        <p:txBody>
          <a:bodyPr/>
          <a:lstStyle/>
          <a:p>
            <a:r>
              <a:rPr lang="en-US" dirty="0"/>
              <a:t>Lamentations</a:t>
            </a:r>
          </a:p>
        </p:txBody>
      </p:sp>
      <p:sp>
        <p:nvSpPr>
          <p:cNvPr id="3" name="Content Placeholder 2">
            <a:extLst>
              <a:ext uri="{FF2B5EF4-FFF2-40B4-BE49-F238E27FC236}">
                <a16:creationId xmlns:a16="http://schemas.microsoft.com/office/drawing/2014/main" id="{7A9C289D-8213-4DBE-83B9-3F7FDACAF604}"/>
              </a:ext>
            </a:extLst>
          </p:cNvPr>
          <p:cNvSpPr>
            <a:spLocks noGrp="1"/>
          </p:cNvSpPr>
          <p:nvPr>
            <p:ph idx="1"/>
          </p:nvPr>
        </p:nvSpPr>
        <p:spPr>
          <a:xfrm>
            <a:off x="2231136" y="2638044"/>
            <a:ext cx="7729728" cy="4098316"/>
          </a:xfrm>
        </p:spPr>
        <p:txBody>
          <a:bodyPr>
            <a:normAutofit/>
          </a:bodyPr>
          <a:lstStyle/>
          <a:p>
            <a:r>
              <a:rPr lang="en-US" dirty="0"/>
              <a:t>“Funeral”</a:t>
            </a:r>
          </a:p>
          <a:p>
            <a:r>
              <a:rPr lang="en-US" dirty="0"/>
              <a:t>Lamentations is a funeral procession as Judah is taken away into captivity</a:t>
            </a:r>
          </a:p>
          <a:p>
            <a:r>
              <a:rPr lang="en-US" dirty="0"/>
              <a:t>Division of Book by chapters</a:t>
            </a:r>
          </a:p>
          <a:p>
            <a:pPr lvl="1"/>
            <a:r>
              <a:rPr lang="en-US" dirty="0"/>
              <a:t>1 Suffering of Jerusalem</a:t>
            </a:r>
          </a:p>
          <a:p>
            <a:pPr lvl="1"/>
            <a:r>
              <a:rPr lang="en-US" dirty="0"/>
              <a:t>2 Suffering of the Sanctuary</a:t>
            </a:r>
          </a:p>
          <a:p>
            <a:pPr lvl="1"/>
            <a:r>
              <a:rPr lang="en-US" dirty="0"/>
              <a:t>3 Suffering of Jeremiah</a:t>
            </a:r>
          </a:p>
          <a:p>
            <a:pPr lvl="1"/>
            <a:r>
              <a:rPr lang="en-US" dirty="0"/>
              <a:t>4 Suffering of the Siege</a:t>
            </a:r>
          </a:p>
          <a:p>
            <a:pPr lvl="1"/>
            <a:r>
              <a:rPr lang="en-US" dirty="0"/>
              <a:t>5 </a:t>
            </a:r>
            <a:r>
              <a:rPr lang="en-US" dirty="0" err="1"/>
              <a:t>Judahs</a:t>
            </a:r>
            <a:r>
              <a:rPr lang="en-US" dirty="0"/>
              <a:t> Penitent Plea</a:t>
            </a:r>
          </a:p>
          <a:p>
            <a:r>
              <a:rPr lang="en-US" dirty="0"/>
              <a:t>Key Word: Help</a:t>
            </a:r>
          </a:p>
          <a:p>
            <a:r>
              <a:rPr lang="en-US" dirty="0"/>
              <a:t>Key Verse: Lam 3:19-24</a:t>
            </a:r>
          </a:p>
        </p:txBody>
      </p:sp>
    </p:spTree>
    <p:extLst>
      <p:ext uri="{BB962C8B-B14F-4D97-AF65-F5344CB8AC3E}">
        <p14:creationId xmlns:p14="http://schemas.microsoft.com/office/powerpoint/2010/main" val="38229751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6EED1-4BD7-470B-8391-6663EFADCDB0}"/>
              </a:ext>
            </a:extLst>
          </p:cNvPr>
          <p:cNvSpPr>
            <a:spLocks noGrp="1"/>
          </p:cNvSpPr>
          <p:nvPr>
            <p:ph type="title"/>
          </p:nvPr>
        </p:nvSpPr>
        <p:spPr/>
        <p:txBody>
          <a:bodyPr/>
          <a:lstStyle/>
          <a:p>
            <a:r>
              <a:rPr lang="en-US" dirty="0"/>
              <a:t>Ezekiel</a:t>
            </a:r>
          </a:p>
        </p:txBody>
      </p:sp>
      <p:sp>
        <p:nvSpPr>
          <p:cNvPr id="3" name="Content Placeholder 2">
            <a:extLst>
              <a:ext uri="{FF2B5EF4-FFF2-40B4-BE49-F238E27FC236}">
                <a16:creationId xmlns:a16="http://schemas.microsoft.com/office/drawing/2014/main" id="{644A46C0-F776-4E6C-9FCF-5A025550D347}"/>
              </a:ext>
            </a:extLst>
          </p:cNvPr>
          <p:cNvSpPr>
            <a:spLocks noGrp="1"/>
          </p:cNvSpPr>
          <p:nvPr>
            <p:ph idx="1"/>
          </p:nvPr>
        </p:nvSpPr>
        <p:spPr>
          <a:xfrm>
            <a:off x="2231136" y="2638044"/>
            <a:ext cx="7729728" cy="3980870"/>
          </a:xfrm>
        </p:spPr>
        <p:txBody>
          <a:bodyPr>
            <a:normAutofit lnSpcReduction="10000"/>
          </a:bodyPr>
          <a:lstStyle/>
          <a:p>
            <a:r>
              <a:rPr lang="en-US" dirty="0"/>
              <a:t>“God strengthens”. </a:t>
            </a:r>
          </a:p>
          <a:p>
            <a:r>
              <a:rPr lang="en-US" dirty="0"/>
              <a:t>He was a contemporary of Daniel and Jeremiah. Ezekiel was a “shepherd” to God’s people in the foreign land. Daniel’s work was influencing Babylon.  Jeremiahs work was in Jerusalem. *Highly Symbolic*</a:t>
            </a:r>
          </a:p>
          <a:p>
            <a:r>
              <a:rPr lang="en-US" dirty="0"/>
              <a:t>Divisions</a:t>
            </a:r>
          </a:p>
          <a:p>
            <a:pPr lvl="1"/>
            <a:r>
              <a:rPr lang="en-US" dirty="0"/>
              <a:t>Ezekiel’s Commission (1-3) </a:t>
            </a:r>
          </a:p>
          <a:p>
            <a:pPr lvl="1"/>
            <a:r>
              <a:rPr lang="en-US" dirty="0"/>
              <a:t>Prophecies Concerning Sins of Judah (4-24)</a:t>
            </a:r>
          </a:p>
          <a:p>
            <a:pPr lvl="1"/>
            <a:r>
              <a:rPr lang="en-US" dirty="0"/>
              <a:t>Prophecies towards neighbors (25-32)</a:t>
            </a:r>
          </a:p>
          <a:p>
            <a:pPr lvl="1"/>
            <a:r>
              <a:rPr lang="en-US" dirty="0"/>
              <a:t>Prophecies of restoration (33-48)</a:t>
            </a:r>
          </a:p>
          <a:p>
            <a:r>
              <a:rPr lang="en-US" dirty="0"/>
              <a:t>Key word: “Watchman” 3:17</a:t>
            </a:r>
          </a:p>
          <a:p>
            <a:r>
              <a:rPr lang="en-US" dirty="0"/>
              <a:t>Key Verses: </a:t>
            </a:r>
            <a:r>
              <a:rPr lang="en-US" dirty="0" err="1"/>
              <a:t>Ez</a:t>
            </a:r>
            <a:r>
              <a:rPr lang="en-US" dirty="0"/>
              <a:t> 36:24-26, 36:33-35</a:t>
            </a:r>
          </a:p>
          <a:p>
            <a:endParaRPr lang="en-US" dirty="0"/>
          </a:p>
        </p:txBody>
      </p:sp>
    </p:spTree>
    <p:extLst>
      <p:ext uri="{BB962C8B-B14F-4D97-AF65-F5344CB8AC3E}">
        <p14:creationId xmlns:p14="http://schemas.microsoft.com/office/powerpoint/2010/main" val="1017508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02428-3FDD-4681-85AA-9CE9D4C3A1FB}"/>
              </a:ext>
            </a:extLst>
          </p:cNvPr>
          <p:cNvSpPr>
            <a:spLocks noGrp="1"/>
          </p:cNvSpPr>
          <p:nvPr>
            <p:ph type="title"/>
          </p:nvPr>
        </p:nvSpPr>
        <p:spPr/>
        <p:txBody>
          <a:bodyPr/>
          <a:lstStyle/>
          <a:p>
            <a:r>
              <a:rPr lang="en-US" dirty="0"/>
              <a:t>Daniel</a:t>
            </a:r>
          </a:p>
        </p:txBody>
      </p:sp>
      <p:sp>
        <p:nvSpPr>
          <p:cNvPr id="3" name="Content Placeholder 2">
            <a:extLst>
              <a:ext uri="{FF2B5EF4-FFF2-40B4-BE49-F238E27FC236}">
                <a16:creationId xmlns:a16="http://schemas.microsoft.com/office/drawing/2014/main" id="{F5D0748B-2820-474A-975C-C5ABD44691C9}"/>
              </a:ext>
            </a:extLst>
          </p:cNvPr>
          <p:cNvSpPr>
            <a:spLocks noGrp="1"/>
          </p:cNvSpPr>
          <p:nvPr>
            <p:ph idx="1"/>
          </p:nvPr>
        </p:nvSpPr>
        <p:spPr>
          <a:xfrm>
            <a:off x="2231136" y="2638044"/>
            <a:ext cx="7729728" cy="4081538"/>
          </a:xfrm>
        </p:spPr>
        <p:txBody>
          <a:bodyPr>
            <a:normAutofit/>
          </a:bodyPr>
          <a:lstStyle/>
          <a:p>
            <a:r>
              <a:rPr lang="en-US" dirty="0"/>
              <a:t>“Nations”</a:t>
            </a:r>
          </a:p>
          <a:p>
            <a:r>
              <a:rPr lang="en-US" dirty="0"/>
              <a:t>He was taken to Babylon during a siege from Nebuchadnezzar in the year 606BC.  Book spans from 606 -534 BC in the 3</a:t>
            </a:r>
            <a:r>
              <a:rPr lang="en-US" baseline="30000" dirty="0"/>
              <a:t>rd</a:t>
            </a:r>
            <a:r>
              <a:rPr lang="en-US" dirty="0"/>
              <a:t> year of Cyrus. </a:t>
            </a:r>
          </a:p>
          <a:p>
            <a:r>
              <a:rPr lang="en-US" dirty="0"/>
              <a:t>Daniel is one of the most contested books of the bible, not because of error, but because of accuracy. </a:t>
            </a:r>
          </a:p>
          <a:p>
            <a:r>
              <a:rPr lang="en-US" dirty="0"/>
              <a:t>Division of book </a:t>
            </a:r>
          </a:p>
          <a:p>
            <a:pPr lvl="1"/>
            <a:r>
              <a:rPr lang="en-US" dirty="0"/>
              <a:t>History of Daniel 1-6</a:t>
            </a:r>
          </a:p>
          <a:p>
            <a:pPr lvl="1"/>
            <a:r>
              <a:rPr lang="en-US" dirty="0"/>
              <a:t>Visions of Daniel 7-12</a:t>
            </a:r>
          </a:p>
          <a:p>
            <a:r>
              <a:rPr lang="en-US" dirty="0"/>
              <a:t>Key Word- Kingdoms</a:t>
            </a:r>
          </a:p>
          <a:p>
            <a:r>
              <a:rPr lang="en-US" dirty="0"/>
              <a:t>Key Verses: 2:44, 3:17-18, 4:17, </a:t>
            </a:r>
          </a:p>
          <a:p>
            <a:endParaRPr lang="en-US" dirty="0"/>
          </a:p>
        </p:txBody>
      </p:sp>
    </p:spTree>
    <p:extLst>
      <p:ext uri="{BB962C8B-B14F-4D97-AF65-F5344CB8AC3E}">
        <p14:creationId xmlns:p14="http://schemas.microsoft.com/office/powerpoint/2010/main" val="33032993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3AE4B-DAEC-42B6-838B-320466EE2BA3}"/>
              </a:ext>
            </a:extLst>
          </p:cNvPr>
          <p:cNvSpPr>
            <a:spLocks noGrp="1"/>
          </p:cNvSpPr>
          <p:nvPr>
            <p:ph type="title"/>
          </p:nvPr>
        </p:nvSpPr>
        <p:spPr/>
        <p:txBody>
          <a:bodyPr/>
          <a:lstStyle/>
          <a:p>
            <a:r>
              <a:rPr lang="en-US" dirty="0"/>
              <a:t>Hosea</a:t>
            </a:r>
          </a:p>
        </p:txBody>
      </p:sp>
      <p:sp>
        <p:nvSpPr>
          <p:cNvPr id="3" name="Content Placeholder 2">
            <a:extLst>
              <a:ext uri="{FF2B5EF4-FFF2-40B4-BE49-F238E27FC236}">
                <a16:creationId xmlns:a16="http://schemas.microsoft.com/office/drawing/2014/main" id="{A549F6A7-C37D-484D-9354-C9B98DF45057}"/>
              </a:ext>
            </a:extLst>
          </p:cNvPr>
          <p:cNvSpPr>
            <a:spLocks noGrp="1"/>
          </p:cNvSpPr>
          <p:nvPr>
            <p:ph idx="1"/>
          </p:nvPr>
        </p:nvSpPr>
        <p:spPr>
          <a:xfrm>
            <a:off x="2231136" y="2214694"/>
            <a:ext cx="7729728" cy="4643306"/>
          </a:xfrm>
        </p:spPr>
        <p:txBody>
          <a:bodyPr>
            <a:normAutofit/>
          </a:bodyPr>
          <a:lstStyle/>
          <a:p>
            <a:r>
              <a:rPr lang="en-US" dirty="0"/>
              <a:t>Prophesied to the North</a:t>
            </a:r>
          </a:p>
          <a:p>
            <a:r>
              <a:rPr lang="en-US" dirty="0"/>
              <a:t>“God is Love”</a:t>
            </a:r>
          </a:p>
          <a:p>
            <a:r>
              <a:rPr lang="en-US" dirty="0"/>
              <a:t>Hosea was a contemporary of Amos and Isaiah. Work was around the 750’s BC. </a:t>
            </a:r>
          </a:p>
          <a:p>
            <a:r>
              <a:rPr lang="en-US" dirty="0"/>
              <a:t>Should be read as a historical account. Hosea’s marriage was an illustration for God’s marriage to Israel.</a:t>
            </a:r>
          </a:p>
          <a:p>
            <a:r>
              <a:rPr lang="en-US" dirty="0"/>
              <a:t>Division of Book</a:t>
            </a:r>
          </a:p>
          <a:p>
            <a:pPr lvl="1"/>
            <a:r>
              <a:rPr lang="en-US" dirty="0"/>
              <a:t>Israel’s Adultery 1-3</a:t>
            </a:r>
          </a:p>
          <a:p>
            <a:pPr lvl="1"/>
            <a:r>
              <a:rPr lang="en-US" dirty="0"/>
              <a:t>Israel’s Ungodliness and Punishment 4-13</a:t>
            </a:r>
          </a:p>
          <a:p>
            <a:pPr lvl="1"/>
            <a:r>
              <a:rPr lang="en-US" dirty="0"/>
              <a:t>Israel’s Conversion &amp; Pardon 14</a:t>
            </a:r>
          </a:p>
          <a:p>
            <a:r>
              <a:rPr lang="en-US" dirty="0"/>
              <a:t>Key Word: Harlot</a:t>
            </a:r>
          </a:p>
          <a:p>
            <a:r>
              <a:rPr lang="en-US" dirty="0"/>
              <a:t>Key Verses: 4:1, 6, 14, 1 </a:t>
            </a:r>
            <a:r>
              <a:rPr lang="en-US" dirty="0" err="1"/>
              <a:t>ohn</a:t>
            </a:r>
            <a:r>
              <a:rPr lang="en-US" dirty="0"/>
              <a:t> 1:5-7</a:t>
            </a:r>
          </a:p>
          <a:p>
            <a:endParaRPr lang="en-US" dirty="0"/>
          </a:p>
        </p:txBody>
      </p:sp>
    </p:spTree>
    <p:extLst>
      <p:ext uri="{BB962C8B-B14F-4D97-AF65-F5344CB8AC3E}">
        <p14:creationId xmlns:p14="http://schemas.microsoft.com/office/powerpoint/2010/main" val="2696473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578DF-D5DD-412C-B5D1-103ED2BC53D4}"/>
              </a:ext>
            </a:extLst>
          </p:cNvPr>
          <p:cNvSpPr>
            <a:spLocks noGrp="1"/>
          </p:cNvSpPr>
          <p:nvPr>
            <p:ph type="title"/>
          </p:nvPr>
        </p:nvSpPr>
        <p:spPr/>
        <p:txBody>
          <a:bodyPr/>
          <a:lstStyle/>
          <a:p>
            <a:r>
              <a:rPr lang="en-US" dirty="0"/>
              <a:t>Exodus</a:t>
            </a:r>
          </a:p>
        </p:txBody>
      </p:sp>
      <p:sp>
        <p:nvSpPr>
          <p:cNvPr id="3" name="Content Placeholder 2">
            <a:extLst>
              <a:ext uri="{FF2B5EF4-FFF2-40B4-BE49-F238E27FC236}">
                <a16:creationId xmlns:a16="http://schemas.microsoft.com/office/drawing/2014/main" id="{086A1C5D-8592-4D8F-AD80-ABCE30A5B618}"/>
              </a:ext>
            </a:extLst>
          </p:cNvPr>
          <p:cNvSpPr>
            <a:spLocks noGrp="1"/>
          </p:cNvSpPr>
          <p:nvPr>
            <p:ph idx="1"/>
          </p:nvPr>
        </p:nvSpPr>
        <p:spPr>
          <a:xfrm>
            <a:off x="1505182" y="2337684"/>
            <a:ext cx="9181636" cy="4133864"/>
          </a:xfrm>
        </p:spPr>
        <p:txBody>
          <a:bodyPr>
            <a:normAutofit/>
          </a:bodyPr>
          <a:lstStyle/>
          <a:p>
            <a:r>
              <a:rPr lang="en-US" dirty="0"/>
              <a:t>“Departure”</a:t>
            </a:r>
          </a:p>
          <a:p>
            <a:pPr marL="0" marR="0" algn="just">
              <a:lnSpc>
                <a:spcPct val="150000"/>
              </a:lnSpc>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Exodus picks up where Genesis left off. </a:t>
            </a:r>
          </a:p>
          <a:p>
            <a:pPr marL="0" marR="0" algn="just">
              <a:lnSpc>
                <a:spcPct val="150000"/>
              </a:lnSpc>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The book can be looked at through three main themes. Acts 7:18-45</a:t>
            </a:r>
          </a:p>
          <a:p>
            <a:pPr marL="571500" lvl="1" indent="-342900" algn="just">
              <a:lnSpc>
                <a:spcPct val="150000"/>
              </a:lnSpc>
              <a:spcBef>
                <a:spcPts val="0"/>
              </a:spcBef>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Moses and his leadership</a:t>
            </a:r>
          </a:p>
          <a:p>
            <a:pPr marL="571500" lvl="1" indent="-342900" algn="just">
              <a:lnSpc>
                <a:spcPct val="150000"/>
              </a:lnSpc>
              <a:spcBef>
                <a:spcPts val="0"/>
              </a:spcBef>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The weakness of God’s people</a:t>
            </a:r>
          </a:p>
          <a:p>
            <a:pPr marL="571500" lvl="1" indent="-342900" algn="just">
              <a:lnSpc>
                <a:spcPct val="150000"/>
              </a:lnSpc>
              <a:spcBef>
                <a:spcPts val="0"/>
              </a:spcBef>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The care and justice of God</a:t>
            </a:r>
          </a:p>
          <a:p>
            <a:pPr marL="0" marR="0" algn="just">
              <a:lnSpc>
                <a:spcPct val="150000"/>
              </a:lnSpc>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God’s law begins in Exodus 20. </a:t>
            </a:r>
          </a:p>
          <a:p>
            <a:pPr marL="0" marR="0" algn="just">
              <a:lnSpc>
                <a:spcPct val="150000"/>
              </a:lnSpc>
              <a:spcBef>
                <a:spcPts val="0"/>
              </a:spcBef>
              <a:spcAft>
                <a:spcPts val="0"/>
              </a:spcAft>
            </a:pPr>
            <a:r>
              <a:rPr lang="en-US" b="1" u="sng" dirty="0">
                <a:latin typeface="Calibri" panose="020F0502020204030204" pitchFamily="34" charset="0"/>
                <a:ea typeface="Calibri" panose="020F0502020204030204" pitchFamily="34" charset="0"/>
                <a:cs typeface="Times New Roman" panose="02020603050405020304" pitchFamily="18" charset="0"/>
              </a:rPr>
              <a:t>Key Words:</a:t>
            </a:r>
            <a:r>
              <a:rPr lang="en-US" dirty="0">
                <a:latin typeface="Calibri" panose="020F0502020204030204" pitchFamily="34" charset="0"/>
                <a:ea typeface="Calibri" panose="020F0502020204030204" pitchFamily="34" charset="0"/>
                <a:cs typeface="Times New Roman" panose="02020603050405020304" pitchFamily="18" charset="0"/>
              </a:rPr>
              <a:t> Offer, Altar, Tabernacle, Holy,</a:t>
            </a:r>
          </a:p>
          <a:p>
            <a:pPr marL="0" marR="0" algn="just">
              <a:lnSpc>
                <a:spcPct val="150000"/>
              </a:lnSpc>
              <a:spcBef>
                <a:spcPts val="0"/>
              </a:spcBef>
              <a:spcAft>
                <a:spcPts val="0"/>
              </a:spcAft>
            </a:pPr>
            <a:r>
              <a:rPr lang="en-US" b="1" u="sng" dirty="0">
                <a:latin typeface="Calibri" panose="020F0502020204030204" pitchFamily="34" charset="0"/>
                <a:ea typeface="Calibri" panose="020F0502020204030204" pitchFamily="34" charset="0"/>
                <a:cs typeface="Times New Roman" panose="02020603050405020304" pitchFamily="18" charset="0"/>
              </a:rPr>
              <a:t>Key Verses:  </a:t>
            </a:r>
            <a:r>
              <a:rPr lang="en-US" dirty="0">
                <a:latin typeface="Calibri" panose="020F0502020204030204" pitchFamily="34" charset="0"/>
                <a:ea typeface="Calibri" panose="020F0502020204030204" pitchFamily="34" charset="0"/>
                <a:cs typeface="Times New Roman" panose="02020603050405020304" pitchFamily="18" charset="0"/>
              </a:rPr>
              <a:t>3:14, 6:7-8 , 19:5, Exo 34:6-7  </a:t>
            </a:r>
          </a:p>
          <a:p>
            <a:pPr marL="0" marR="0" algn="just">
              <a:lnSpc>
                <a:spcPct val="150000"/>
              </a:lnSpc>
              <a:spcBef>
                <a:spcPts val="0"/>
              </a:spcBef>
              <a:spcAft>
                <a:spcPts val="0"/>
              </a:spcAft>
            </a:pPr>
            <a:r>
              <a:rPr lang="en-US" b="1" u="sng" dirty="0">
                <a:latin typeface="Calibri" panose="020F0502020204030204" pitchFamily="34" charset="0"/>
                <a:ea typeface="Calibri" panose="020F0502020204030204" pitchFamily="34" charset="0"/>
                <a:cs typeface="Times New Roman" panose="02020603050405020304" pitchFamily="18" charset="0"/>
              </a:rPr>
              <a:t>Type of Literature:</a:t>
            </a:r>
            <a:r>
              <a:rPr lang="en-US" dirty="0">
                <a:latin typeface="Calibri" panose="020F0502020204030204" pitchFamily="34" charset="0"/>
                <a:ea typeface="Calibri" panose="020F0502020204030204" pitchFamily="34" charset="0"/>
                <a:cs typeface="Times New Roman" panose="02020603050405020304" pitchFamily="18" charset="0"/>
              </a:rPr>
              <a:t> Historical and Law Code</a:t>
            </a:r>
            <a:endParaRPr lang="en-US" dirty="0"/>
          </a:p>
        </p:txBody>
      </p:sp>
    </p:spTree>
    <p:extLst>
      <p:ext uri="{BB962C8B-B14F-4D97-AF65-F5344CB8AC3E}">
        <p14:creationId xmlns:p14="http://schemas.microsoft.com/office/powerpoint/2010/main" val="4018680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83F16-D67D-48A6-B61B-7EB5ED64C5E1}"/>
              </a:ext>
            </a:extLst>
          </p:cNvPr>
          <p:cNvSpPr>
            <a:spLocks noGrp="1"/>
          </p:cNvSpPr>
          <p:nvPr>
            <p:ph type="title"/>
          </p:nvPr>
        </p:nvSpPr>
        <p:spPr/>
        <p:txBody>
          <a:bodyPr/>
          <a:lstStyle/>
          <a:p>
            <a:r>
              <a:rPr lang="en-US" dirty="0"/>
              <a:t>Joel</a:t>
            </a:r>
          </a:p>
        </p:txBody>
      </p:sp>
      <p:sp>
        <p:nvSpPr>
          <p:cNvPr id="3" name="Content Placeholder 2">
            <a:extLst>
              <a:ext uri="{FF2B5EF4-FFF2-40B4-BE49-F238E27FC236}">
                <a16:creationId xmlns:a16="http://schemas.microsoft.com/office/drawing/2014/main" id="{597E1A7F-ABAA-4B64-A91D-8CBF2A779722}"/>
              </a:ext>
            </a:extLst>
          </p:cNvPr>
          <p:cNvSpPr>
            <a:spLocks noGrp="1"/>
          </p:cNvSpPr>
          <p:nvPr>
            <p:ph idx="1"/>
          </p:nvPr>
        </p:nvSpPr>
        <p:spPr>
          <a:xfrm>
            <a:off x="2231136" y="2638044"/>
            <a:ext cx="7729728" cy="3997648"/>
          </a:xfrm>
        </p:spPr>
        <p:txBody>
          <a:bodyPr>
            <a:normAutofit/>
          </a:bodyPr>
          <a:lstStyle/>
          <a:p>
            <a:r>
              <a:rPr lang="en-US" dirty="0"/>
              <a:t>“Day of the Lord”</a:t>
            </a:r>
          </a:p>
          <a:p>
            <a:r>
              <a:rPr lang="en-US" dirty="0"/>
              <a:t>Joel Prophesied to the South</a:t>
            </a:r>
          </a:p>
          <a:p>
            <a:r>
              <a:rPr lang="en-US" dirty="0"/>
              <a:t>Joel was probably written in the 800s BC. </a:t>
            </a:r>
          </a:p>
          <a:p>
            <a:r>
              <a:rPr lang="en-US" dirty="0"/>
              <a:t>Division of Book</a:t>
            </a:r>
          </a:p>
          <a:p>
            <a:pPr lvl="1"/>
            <a:r>
              <a:rPr lang="en-US" dirty="0"/>
              <a:t>Locust Plague 1:1-2:17</a:t>
            </a:r>
          </a:p>
          <a:p>
            <a:pPr lvl="1"/>
            <a:r>
              <a:rPr lang="en-US" dirty="0"/>
              <a:t>Last Days/ Messianic Reign 2:18-3:21</a:t>
            </a:r>
          </a:p>
          <a:p>
            <a:r>
              <a:rPr lang="en-US" dirty="0"/>
              <a:t>Key Word- Day of the Lord</a:t>
            </a:r>
          </a:p>
          <a:p>
            <a:r>
              <a:rPr lang="en-US" dirty="0"/>
              <a:t>Key Verses- 2:12-13, Joel 2:28-32</a:t>
            </a:r>
          </a:p>
          <a:p>
            <a:endParaRPr lang="en-US" dirty="0"/>
          </a:p>
        </p:txBody>
      </p:sp>
    </p:spTree>
    <p:extLst>
      <p:ext uri="{BB962C8B-B14F-4D97-AF65-F5344CB8AC3E}">
        <p14:creationId xmlns:p14="http://schemas.microsoft.com/office/powerpoint/2010/main" val="34201873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4F87D-706A-42E9-86EF-D8C10305EFE2}"/>
              </a:ext>
            </a:extLst>
          </p:cNvPr>
          <p:cNvSpPr>
            <a:spLocks noGrp="1"/>
          </p:cNvSpPr>
          <p:nvPr>
            <p:ph type="title"/>
          </p:nvPr>
        </p:nvSpPr>
        <p:spPr/>
        <p:txBody>
          <a:bodyPr/>
          <a:lstStyle/>
          <a:p>
            <a:r>
              <a:rPr lang="en-US" dirty="0"/>
              <a:t>Amos</a:t>
            </a:r>
          </a:p>
        </p:txBody>
      </p:sp>
      <p:sp>
        <p:nvSpPr>
          <p:cNvPr id="3" name="Content Placeholder 2">
            <a:extLst>
              <a:ext uri="{FF2B5EF4-FFF2-40B4-BE49-F238E27FC236}">
                <a16:creationId xmlns:a16="http://schemas.microsoft.com/office/drawing/2014/main" id="{7058D427-E1D2-4BBB-8B19-04D377D6D4FE}"/>
              </a:ext>
            </a:extLst>
          </p:cNvPr>
          <p:cNvSpPr>
            <a:spLocks noGrp="1"/>
          </p:cNvSpPr>
          <p:nvPr>
            <p:ph idx="1"/>
          </p:nvPr>
        </p:nvSpPr>
        <p:spPr>
          <a:xfrm>
            <a:off x="2231136" y="2638044"/>
            <a:ext cx="7729728" cy="3964092"/>
          </a:xfrm>
        </p:spPr>
        <p:txBody>
          <a:bodyPr>
            <a:normAutofit fontScale="92500" lnSpcReduction="20000"/>
          </a:bodyPr>
          <a:lstStyle/>
          <a:p>
            <a:r>
              <a:rPr lang="en-US" sz="3000" dirty="0"/>
              <a:t>“Ease in Zion”</a:t>
            </a:r>
          </a:p>
          <a:p>
            <a:r>
              <a:rPr lang="en-US" sz="3000" dirty="0"/>
              <a:t>Amos has been called The Angry Prophet” </a:t>
            </a:r>
          </a:p>
          <a:p>
            <a:r>
              <a:rPr lang="en-US" sz="3000" dirty="0"/>
              <a:t>Division of Book</a:t>
            </a:r>
          </a:p>
          <a:p>
            <a:pPr lvl="1"/>
            <a:r>
              <a:rPr lang="en-US" sz="2600" dirty="0"/>
              <a:t>Punishment Promised 1-2</a:t>
            </a:r>
          </a:p>
          <a:p>
            <a:pPr lvl="1"/>
            <a:r>
              <a:rPr lang="en-US" sz="2600" dirty="0"/>
              <a:t>Penitence Promoted 3-6</a:t>
            </a:r>
          </a:p>
          <a:p>
            <a:pPr lvl="1"/>
            <a:r>
              <a:rPr lang="en-US" sz="2600" dirty="0"/>
              <a:t>Prophecies Presented. 7-9</a:t>
            </a:r>
          </a:p>
          <a:p>
            <a:r>
              <a:rPr lang="en-US" sz="3000" dirty="0"/>
              <a:t>Key Words: “For three transgressions, and for four”</a:t>
            </a:r>
          </a:p>
          <a:p>
            <a:r>
              <a:rPr lang="en-US" sz="3000" dirty="0"/>
              <a:t>Key Verse: 6:1</a:t>
            </a:r>
          </a:p>
          <a:p>
            <a:endParaRPr lang="en-US" dirty="0"/>
          </a:p>
        </p:txBody>
      </p:sp>
    </p:spTree>
    <p:extLst>
      <p:ext uri="{BB962C8B-B14F-4D97-AF65-F5344CB8AC3E}">
        <p14:creationId xmlns:p14="http://schemas.microsoft.com/office/powerpoint/2010/main" val="23478616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4F87D-706A-42E9-86EF-D8C10305EFE2}"/>
              </a:ext>
            </a:extLst>
          </p:cNvPr>
          <p:cNvSpPr>
            <a:spLocks noGrp="1"/>
          </p:cNvSpPr>
          <p:nvPr>
            <p:ph type="title"/>
          </p:nvPr>
        </p:nvSpPr>
        <p:spPr/>
        <p:txBody>
          <a:bodyPr/>
          <a:lstStyle/>
          <a:p>
            <a:r>
              <a:rPr lang="en-US" dirty="0"/>
              <a:t>Obadiah</a:t>
            </a:r>
          </a:p>
        </p:txBody>
      </p:sp>
      <p:sp>
        <p:nvSpPr>
          <p:cNvPr id="3" name="Content Placeholder 2">
            <a:extLst>
              <a:ext uri="{FF2B5EF4-FFF2-40B4-BE49-F238E27FC236}">
                <a16:creationId xmlns:a16="http://schemas.microsoft.com/office/drawing/2014/main" id="{7058D427-E1D2-4BBB-8B19-04D377D6D4FE}"/>
              </a:ext>
            </a:extLst>
          </p:cNvPr>
          <p:cNvSpPr>
            <a:spLocks noGrp="1"/>
          </p:cNvSpPr>
          <p:nvPr>
            <p:ph idx="1"/>
          </p:nvPr>
        </p:nvSpPr>
        <p:spPr>
          <a:xfrm>
            <a:off x="2231136" y="2621266"/>
            <a:ext cx="7729728" cy="3964092"/>
          </a:xfrm>
        </p:spPr>
        <p:txBody>
          <a:bodyPr>
            <a:normAutofit lnSpcReduction="10000"/>
          </a:bodyPr>
          <a:lstStyle/>
          <a:p>
            <a:r>
              <a:rPr lang="en-US" dirty="0"/>
              <a:t>Mid 800s BC or 586 BC. </a:t>
            </a:r>
          </a:p>
          <a:p>
            <a:r>
              <a:rPr lang="en-US" dirty="0"/>
              <a:t>The location of where this was delivered is unknown. It is assumed this was spoken to Edom directly.</a:t>
            </a:r>
          </a:p>
          <a:p>
            <a:r>
              <a:rPr lang="en-US" dirty="0"/>
              <a:t>Obadiah is an Ambassador sent to give the terms of war to an enemy. </a:t>
            </a:r>
          </a:p>
          <a:p>
            <a:r>
              <a:rPr lang="en-US" dirty="0"/>
              <a:t>Essentially the book is a condemnation of pride, finding joy in the </a:t>
            </a:r>
            <a:r>
              <a:rPr lang="en-US" dirty="0" err="1"/>
              <a:t>calamaties</a:t>
            </a:r>
            <a:r>
              <a:rPr lang="en-US" dirty="0"/>
              <a:t> of others, and mistreating your brother.</a:t>
            </a:r>
          </a:p>
          <a:p>
            <a:r>
              <a:rPr lang="en-US" dirty="0"/>
              <a:t>Division</a:t>
            </a:r>
          </a:p>
          <a:p>
            <a:pPr lvl="1"/>
            <a:r>
              <a:rPr lang="en-US" dirty="0"/>
              <a:t>1:1-16 Gods Judgement of Edom</a:t>
            </a:r>
          </a:p>
          <a:p>
            <a:pPr lvl="1"/>
            <a:r>
              <a:rPr lang="en-US" dirty="0"/>
              <a:t>1:17-21 God will restore Israel</a:t>
            </a:r>
          </a:p>
          <a:p>
            <a:r>
              <a:rPr lang="en-US" dirty="0"/>
              <a:t>Key Words: Messenger/ Battle</a:t>
            </a:r>
          </a:p>
          <a:p>
            <a:r>
              <a:rPr lang="en-US" dirty="0"/>
              <a:t>Key Verse: 1:15</a:t>
            </a:r>
          </a:p>
          <a:p>
            <a:endParaRPr lang="en-US" dirty="0"/>
          </a:p>
        </p:txBody>
      </p:sp>
    </p:spTree>
    <p:extLst>
      <p:ext uri="{BB962C8B-B14F-4D97-AF65-F5344CB8AC3E}">
        <p14:creationId xmlns:p14="http://schemas.microsoft.com/office/powerpoint/2010/main" val="34627374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4F87D-706A-42E9-86EF-D8C10305EFE2}"/>
              </a:ext>
            </a:extLst>
          </p:cNvPr>
          <p:cNvSpPr>
            <a:spLocks noGrp="1"/>
          </p:cNvSpPr>
          <p:nvPr>
            <p:ph type="title"/>
          </p:nvPr>
        </p:nvSpPr>
        <p:spPr/>
        <p:txBody>
          <a:bodyPr/>
          <a:lstStyle/>
          <a:p>
            <a:r>
              <a:rPr lang="en-US" dirty="0"/>
              <a:t>Jonah</a:t>
            </a:r>
          </a:p>
        </p:txBody>
      </p:sp>
      <p:sp>
        <p:nvSpPr>
          <p:cNvPr id="3" name="Content Placeholder 2">
            <a:extLst>
              <a:ext uri="{FF2B5EF4-FFF2-40B4-BE49-F238E27FC236}">
                <a16:creationId xmlns:a16="http://schemas.microsoft.com/office/drawing/2014/main" id="{7058D427-E1D2-4BBB-8B19-04D377D6D4FE}"/>
              </a:ext>
            </a:extLst>
          </p:cNvPr>
          <p:cNvSpPr>
            <a:spLocks noGrp="1"/>
          </p:cNvSpPr>
          <p:nvPr>
            <p:ph idx="1"/>
          </p:nvPr>
        </p:nvSpPr>
        <p:spPr>
          <a:xfrm>
            <a:off x="2231136" y="2638044"/>
            <a:ext cx="7729728" cy="3964092"/>
          </a:xfrm>
        </p:spPr>
        <p:txBody>
          <a:bodyPr>
            <a:normAutofit lnSpcReduction="10000"/>
          </a:bodyPr>
          <a:lstStyle/>
          <a:p>
            <a:r>
              <a:rPr lang="en-US" dirty="0"/>
              <a:t>Is a narrative of a true story. Matt 12:39-41 How real was Jesus death?</a:t>
            </a:r>
          </a:p>
          <a:p>
            <a:r>
              <a:rPr lang="en-US" dirty="0"/>
              <a:t>The theme of the book is a reminder to us of our tendency to want to stay within our bubble. We need to be constantly reminded that the Gospel is for all people.</a:t>
            </a:r>
          </a:p>
          <a:p>
            <a:r>
              <a:rPr lang="en-US" dirty="0"/>
              <a:t>Division of Book</a:t>
            </a:r>
          </a:p>
          <a:p>
            <a:pPr lvl="1"/>
            <a:r>
              <a:rPr lang="en-US" dirty="0"/>
              <a:t>1 Walking away from God </a:t>
            </a:r>
          </a:p>
          <a:p>
            <a:pPr lvl="1"/>
            <a:r>
              <a:rPr lang="en-US" dirty="0"/>
              <a:t>2 Walking back to God</a:t>
            </a:r>
          </a:p>
          <a:p>
            <a:pPr lvl="1"/>
            <a:r>
              <a:rPr lang="en-US" dirty="0"/>
              <a:t>3 Walking with God</a:t>
            </a:r>
          </a:p>
          <a:p>
            <a:pPr lvl="1"/>
            <a:r>
              <a:rPr lang="en-US" dirty="0"/>
              <a:t>4 Walking in Front of God</a:t>
            </a:r>
          </a:p>
          <a:p>
            <a:r>
              <a:rPr lang="en-US" dirty="0"/>
              <a:t>Key Words: Salvation for Gentiles</a:t>
            </a:r>
          </a:p>
          <a:p>
            <a:r>
              <a:rPr lang="en-US" dirty="0"/>
              <a:t>Key Verse: 4:2, 11</a:t>
            </a:r>
          </a:p>
          <a:p>
            <a:endParaRPr lang="en-US" dirty="0"/>
          </a:p>
        </p:txBody>
      </p:sp>
    </p:spTree>
    <p:extLst>
      <p:ext uri="{BB962C8B-B14F-4D97-AF65-F5344CB8AC3E}">
        <p14:creationId xmlns:p14="http://schemas.microsoft.com/office/powerpoint/2010/main" val="13161963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4F87D-706A-42E9-86EF-D8C10305EFE2}"/>
              </a:ext>
            </a:extLst>
          </p:cNvPr>
          <p:cNvSpPr>
            <a:spLocks noGrp="1"/>
          </p:cNvSpPr>
          <p:nvPr>
            <p:ph type="title"/>
          </p:nvPr>
        </p:nvSpPr>
        <p:spPr/>
        <p:txBody>
          <a:bodyPr/>
          <a:lstStyle/>
          <a:p>
            <a:r>
              <a:rPr lang="en-US" dirty="0"/>
              <a:t>Micah</a:t>
            </a:r>
          </a:p>
        </p:txBody>
      </p:sp>
      <p:sp>
        <p:nvSpPr>
          <p:cNvPr id="3" name="Content Placeholder 2">
            <a:extLst>
              <a:ext uri="{FF2B5EF4-FFF2-40B4-BE49-F238E27FC236}">
                <a16:creationId xmlns:a16="http://schemas.microsoft.com/office/drawing/2014/main" id="{7058D427-E1D2-4BBB-8B19-04D377D6D4FE}"/>
              </a:ext>
            </a:extLst>
          </p:cNvPr>
          <p:cNvSpPr>
            <a:spLocks noGrp="1"/>
          </p:cNvSpPr>
          <p:nvPr>
            <p:ph idx="1"/>
          </p:nvPr>
        </p:nvSpPr>
        <p:spPr>
          <a:xfrm>
            <a:off x="2231136" y="2638044"/>
            <a:ext cx="7729728" cy="3964092"/>
          </a:xfrm>
        </p:spPr>
        <p:txBody>
          <a:bodyPr>
            <a:normAutofit fontScale="85000" lnSpcReduction="10000"/>
          </a:bodyPr>
          <a:lstStyle/>
          <a:p>
            <a:r>
              <a:rPr lang="en-US" dirty="0"/>
              <a:t>Somewhere between 739-686 BC</a:t>
            </a:r>
          </a:p>
          <a:p>
            <a:r>
              <a:rPr lang="en-US" dirty="0"/>
              <a:t>Contemporary of Hosea Amos and Isaiah. Micah’s work was in the countryside of Judah.</a:t>
            </a:r>
          </a:p>
          <a:p>
            <a:r>
              <a:rPr lang="en-US" dirty="0"/>
              <a:t>He addressed moral issues instead of political of Judah.</a:t>
            </a:r>
          </a:p>
          <a:p>
            <a:r>
              <a:rPr lang="en-US" dirty="0"/>
              <a:t>Division of Book:</a:t>
            </a:r>
          </a:p>
          <a:p>
            <a:pPr lvl="1"/>
            <a:r>
              <a:rPr lang="en-US" dirty="0"/>
              <a:t>1 Prophecy of Divine Punishment</a:t>
            </a:r>
          </a:p>
          <a:p>
            <a:pPr lvl="1"/>
            <a:r>
              <a:rPr lang="en-US" dirty="0"/>
              <a:t>2-3  Rebuke of Abusers</a:t>
            </a:r>
          </a:p>
          <a:p>
            <a:pPr lvl="1"/>
            <a:r>
              <a:rPr lang="en-US" dirty="0"/>
              <a:t>4:1-5 </a:t>
            </a:r>
            <a:r>
              <a:rPr lang="en-US" dirty="0" err="1"/>
              <a:t>Jehovahs</a:t>
            </a:r>
            <a:r>
              <a:rPr lang="en-US" dirty="0"/>
              <a:t> House in the Latter Days</a:t>
            </a:r>
          </a:p>
          <a:p>
            <a:pPr lvl="1"/>
            <a:r>
              <a:rPr lang="en-US" dirty="0"/>
              <a:t>4:6-5:1 Blessings and Judgements to Come</a:t>
            </a:r>
          </a:p>
          <a:p>
            <a:pPr lvl="1"/>
            <a:r>
              <a:rPr lang="en-US" dirty="0"/>
              <a:t>5:2-15 The baby from Bethlehem </a:t>
            </a:r>
          </a:p>
          <a:p>
            <a:pPr lvl="1"/>
            <a:r>
              <a:rPr lang="en-US" dirty="0"/>
              <a:t>6:1-7:20 God’s indictment of Israel</a:t>
            </a:r>
          </a:p>
          <a:p>
            <a:r>
              <a:rPr lang="en-US" dirty="0"/>
              <a:t>Key Words: Hear</a:t>
            </a:r>
          </a:p>
          <a:p>
            <a:r>
              <a:rPr lang="en-US" dirty="0"/>
              <a:t>Key Verses: 4:1-3, 5:2, 7:18-19</a:t>
            </a:r>
          </a:p>
          <a:p>
            <a:endParaRPr lang="en-US" dirty="0"/>
          </a:p>
        </p:txBody>
      </p:sp>
    </p:spTree>
    <p:extLst>
      <p:ext uri="{BB962C8B-B14F-4D97-AF65-F5344CB8AC3E}">
        <p14:creationId xmlns:p14="http://schemas.microsoft.com/office/powerpoint/2010/main" val="3173260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4F87D-706A-42E9-86EF-D8C10305EFE2}"/>
              </a:ext>
            </a:extLst>
          </p:cNvPr>
          <p:cNvSpPr>
            <a:spLocks noGrp="1"/>
          </p:cNvSpPr>
          <p:nvPr>
            <p:ph type="title"/>
          </p:nvPr>
        </p:nvSpPr>
        <p:spPr/>
        <p:txBody>
          <a:bodyPr/>
          <a:lstStyle/>
          <a:p>
            <a:r>
              <a:rPr lang="en-US" dirty="0"/>
              <a:t>Nahum</a:t>
            </a:r>
          </a:p>
        </p:txBody>
      </p:sp>
      <p:sp>
        <p:nvSpPr>
          <p:cNvPr id="3" name="Content Placeholder 2">
            <a:extLst>
              <a:ext uri="{FF2B5EF4-FFF2-40B4-BE49-F238E27FC236}">
                <a16:creationId xmlns:a16="http://schemas.microsoft.com/office/drawing/2014/main" id="{7058D427-E1D2-4BBB-8B19-04D377D6D4FE}"/>
              </a:ext>
            </a:extLst>
          </p:cNvPr>
          <p:cNvSpPr>
            <a:spLocks noGrp="1"/>
          </p:cNvSpPr>
          <p:nvPr>
            <p:ph idx="1"/>
          </p:nvPr>
        </p:nvSpPr>
        <p:spPr>
          <a:xfrm>
            <a:off x="2231136" y="2638044"/>
            <a:ext cx="7729728" cy="3964092"/>
          </a:xfrm>
        </p:spPr>
        <p:txBody>
          <a:bodyPr>
            <a:normAutofit fontScale="92500" lnSpcReduction="10000"/>
          </a:bodyPr>
          <a:lstStyle/>
          <a:p>
            <a:r>
              <a:rPr lang="en-US" dirty="0"/>
              <a:t>Message to </a:t>
            </a:r>
            <a:r>
              <a:rPr lang="en-US" dirty="0" err="1"/>
              <a:t>Ninneveh</a:t>
            </a:r>
            <a:r>
              <a:rPr lang="en-US" dirty="0"/>
              <a:t> between 663-612BC. 150-120 years after Jonah. </a:t>
            </a:r>
          </a:p>
          <a:p>
            <a:r>
              <a:rPr lang="en-US" dirty="0"/>
              <a:t>Nahum does not recall a lot of Israel’s history as other prophets. In Acts 17:22-34- Paul used evidence outside the Bible to convince people of his God.</a:t>
            </a:r>
          </a:p>
          <a:p>
            <a:r>
              <a:rPr lang="en-US" dirty="0"/>
              <a:t>Assyria had taken away the Northern Kingdom in 722bc.  And in the meantime they had become more and more aggressive to the people of Judah. 2 Kings 16:18, 18:14ff) but they would be destroyed.</a:t>
            </a:r>
          </a:p>
          <a:p>
            <a:r>
              <a:rPr lang="en-US" dirty="0"/>
              <a:t>Division of Book</a:t>
            </a:r>
          </a:p>
          <a:p>
            <a:pPr lvl="1"/>
            <a:r>
              <a:rPr lang="en-US" dirty="0"/>
              <a:t>1 Certainty of their Fall</a:t>
            </a:r>
          </a:p>
          <a:p>
            <a:pPr lvl="1"/>
            <a:r>
              <a:rPr lang="en-US" dirty="0"/>
              <a:t>2 Description of Fall</a:t>
            </a:r>
          </a:p>
          <a:p>
            <a:pPr lvl="1"/>
            <a:r>
              <a:rPr lang="en-US" dirty="0"/>
              <a:t>3 Reasons for fall</a:t>
            </a:r>
          </a:p>
          <a:p>
            <a:r>
              <a:rPr lang="en-US" dirty="0"/>
              <a:t>Key Words: burden</a:t>
            </a:r>
          </a:p>
          <a:p>
            <a:r>
              <a:rPr lang="en-US" dirty="0"/>
              <a:t>Key Verses: 1:2</a:t>
            </a:r>
          </a:p>
          <a:p>
            <a:endParaRPr lang="en-US" dirty="0"/>
          </a:p>
        </p:txBody>
      </p:sp>
    </p:spTree>
    <p:extLst>
      <p:ext uri="{BB962C8B-B14F-4D97-AF65-F5344CB8AC3E}">
        <p14:creationId xmlns:p14="http://schemas.microsoft.com/office/powerpoint/2010/main" val="32746457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4F87D-706A-42E9-86EF-D8C10305EFE2}"/>
              </a:ext>
            </a:extLst>
          </p:cNvPr>
          <p:cNvSpPr>
            <a:spLocks noGrp="1"/>
          </p:cNvSpPr>
          <p:nvPr>
            <p:ph type="title"/>
          </p:nvPr>
        </p:nvSpPr>
        <p:spPr/>
        <p:txBody>
          <a:bodyPr/>
          <a:lstStyle/>
          <a:p>
            <a:r>
              <a:rPr lang="en-US" dirty="0"/>
              <a:t>Habakkuk</a:t>
            </a:r>
          </a:p>
        </p:txBody>
      </p:sp>
      <p:sp>
        <p:nvSpPr>
          <p:cNvPr id="3" name="Content Placeholder 2">
            <a:extLst>
              <a:ext uri="{FF2B5EF4-FFF2-40B4-BE49-F238E27FC236}">
                <a16:creationId xmlns:a16="http://schemas.microsoft.com/office/drawing/2014/main" id="{7058D427-E1D2-4BBB-8B19-04D377D6D4FE}"/>
              </a:ext>
            </a:extLst>
          </p:cNvPr>
          <p:cNvSpPr>
            <a:spLocks noGrp="1"/>
          </p:cNvSpPr>
          <p:nvPr>
            <p:ph idx="1"/>
          </p:nvPr>
        </p:nvSpPr>
        <p:spPr>
          <a:xfrm>
            <a:off x="2231136" y="2638044"/>
            <a:ext cx="7729728" cy="3964092"/>
          </a:xfrm>
        </p:spPr>
        <p:txBody>
          <a:bodyPr>
            <a:normAutofit fontScale="92500" lnSpcReduction="10000"/>
          </a:bodyPr>
          <a:lstStyle/>
          <a:p>
            <a:r>
              <a:rPr lang="en-US" dirty="0"/>
              <a:t>Habakkuk was before the fall to the Babylonians in 586 but the exact date is not sure. </a:t>
            </a:r>
          </a:p>
          <a:p>
            <a:r>
              <a:rPr lang="en-US" dirty="0"/>
              <a:t>Habakkuk is a unique book. It begins with his “burden”. It truly is a burden that is weighing on his heart as he pours it out to God. The burden of sin all around him.</a:t>
            </a:r>
          </a:p>
          <a:p>
            <a:r>
              <a:rPr lang="en-US" dirty="0"/>
              <a:t>The Division of the book highlights its unique nature</a:t>
            </a:r>
          </a:p>
          <a:p>
            <a:pPr lvl="1"/>
            <a:r>
              <a:rPr lang="en-US" dirty="0"/>
              <a:t>1:1-4 The complaint of Sinful Israel</a:t>
            </a:r>
          </a:p>
          <a:p>
            <a:pPr lvl="1"/>
            <a:r>
              <a:rPr lang="en-US" dirty="0"/>
              <a:t>1:5-11 Gods plan to punish by the Chaldeans</a:t>
            </a:r>
          </a:p>
          <a:p>
            <a:pPr lvl="1"/>
            <a:r>
              <a:rPr lang="en-US" dirty="0"/>
              <a:t>1:12-2:1 Habakkuk’s protest against the punishment</a:t>
            </a:r>
          </a:p>
          <a:p>
            <a:pPr lvl="1"/>
            <a:r>
              <a:rPr lang="en-US" dirty="0"/>
              <a:t>2:2-20 Chaldea will be punished</a:t>
            </a:r>
          </a:p>
          <a:p>
            <a:pPr lvl="1"/>
            <a:r>
              <a:rPr lang="en-US" dirty="0"/>
              <a:t>3:1-19 Habakkuk’s prayer and praise to God</a:t>
            </a:r>
          </a:p>
          <a:p>
            <a:r>
              <a:rPr lang="en-US" dirty="0"/>
              <a:t>Key Words: Faith</a:t>
            </a:r>
          </a:p>
          <a:p>
            <a:r>
              <a:rPr lang="en-US" dirty="0"/>
              <a:t>Key Verses 1:6, 2:4</a:t>
            </a:r>
          </a:p>
          <a:p>
            <a:endParaRPr lang="en-US" dirty="0"/>
          </a:p>
        </p:txBody>
      </p:sp>
    </p:spTree>
    <p:extLst>
      <p:ext uri="{BB962C8B-B14F-4D97-AF65-F5344CB8AC3E}">
        <p14:creationId xmlns:p14="http://schemas.microsoft.com/office/powerpoint/2010/main" val="19416042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4F87D-706A-42E9-86EF-D8C10305EFE2}"/>
              </a:ext>
            </a:extLst>
          </p:cNvPr>
          <p:cNvSpPr>
            <a:spLocks noGrp="1"/>
          </p:cNvSpPr>
          <p:nvPr>
            <p:ph type="title"/>
          </p:nvPr>
        </p:nvSpPr>
        <p:spPr/>
        <p:txBody>
          <a:bodyPr/>
          <a:lstStyle/>
          <a:p>
            <a:r>
              <a:rPr lang="en-US" dirty="0"/>
              <a:t>Zephaniah</a:t>
            </a:r>
          </a:p>
        </p:txBody>
      </p:sp>
      <p:sp>
        <p:nvSpPr>
          <p:cNvPr id="3" name="Content Placeholder 2">
            <a:extLst>
              <a:ext uri="{FF2B5EF4-FFF2-40B4-BE49-F238E27FC236}">
                <a16:creationId xmlns:a16="http://schemas.microsoft.com/office/drawing/2014/main" id="{7058D427-E1D2-4BBB-8B19-04D377D6D4FE}"/>
              </a:ext>
            </a:extLst>
          </p:cNvPr>
          <p:cNvSpPr>
            <a:spLocks noGrp="1"/>
          </p:cNvSpPr>
          <p:nvPr>
            <p:ph idx="1"/>
          </p:nvPr>
        </p:nvSpPr>
        <p:spPr>
          <a:xfrm>
            <a:off x="2231136" y="2638044"/>
            <a:ext cx="7729728" cy="3964092"/>
          </a:xfrm>
        </p:spPr>
        <p:txBody>
          <a:bodyPr>
            <a:normAutofit fontScale="92500" lnSpcReduction="20000"/>
          </a:bodyPr>
          <a:lstStyle/>
          <a:p>
            <a:r>
              <a:rPr lang="en-US" sz="2600" dirty="0"/>
              <a:t>Zephaniah. Zephaniah served as during the reign of Josiah (r. 640-609 BC). </a:t>
            </a:r>
          </a:p>
          <a:p>
            <a:r>
              <a:rPr lang="en-US" sz="2600" dirty="0"/>
              <a:t>Speaks of </a:t>
            </a:r>
            <a:r>
              <a:rPr lang="en-US" sz="2600" dirty="0" err="1"/>
              <a:t>of</a:t>
            </a:r>
            <a:r>
              <a:rPr lang="en-US" sz="2600" dirty="0"/>
              <a:t> Judah’s punishment, the punishment of all the nations, and the remnant that would be restored.</a:t>
            </a:r>
          </a:p>
          <a:p>
            <a:r>
              <a:rPr lang="en-US" sz="2600" dirty="0"/>
              <a:t>Book is Divided</a:t>
            </a:r>
          </a:p>
          <a:p>
            <a:pPr lvl="1"/>
            <a:r>
              <a:rPr lang="en-US" sz="2200" dirty="0"/>
              <a:t>Destruction as a precursor to judgement day- Chapter 1</a:t>
            </a:r>
          </a:p>
          <a:p>
            <a:pPr lvl="1"/>
            <a:r>
              <a:rPr lang="en-US" sz="2200" dirty="0"/>
              <a:t>Nations warned- 2:1-3:8</a:t>
            </a:r>
          </a:p>
          <a:p>
            <a:pPr lvl="1"/>
            <a:r>
              <a:rPr lang="en-US" sz="2200" dirty="0"/>
              <a:t>Reward of faithful- 3:9-20</a:t>
            </a:r>
          </a:p>
          <a:p>
            <a:r>
              <a:rPr lang="en-US" sz="2600" dirty="0"/>
              <a:t>Key Words: Judgement</a:t>
            </a:r>
          </a:p>
          <a:p>
            <a:r>
              <a:rPr lang="en-US" sz="2600" dirty="0"/>
              <a:t>Key Verse: 1:2-3, 2:3</a:t>
            </a:r>
          </a:p>
          <a:p>
            <a:endParaRPr lang="en-US" dirty="0"/>
          </a:p>
        </p:txBody>
      </p:sp>
    </p:spTree>
    <p:extLst>
      <p:ext uri="{BB962C8B-B14F-4D97-AF65-F5344CB8AC3E}">
        <p14:creationId xmlns:p14="http://schemas.microsoft.com/office/powerpoint/2010/main" val="33334737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4F87D-706A-42E9-86EF-D8C10305EFE2}"/>
              </a:ext>
            </a:extLst>
          </p:cNvPr>
          <p:cNvSpPr>
            <a:spLocks noGrp="1"/>
          </p:cNvSpPr>
          <p:nvPr>
            <p:ph type="title"/>
          </p:nvPr>
        </p:nvSpPr>
        <p:spPr/>
        <p:txBody>
          <a:bodyPr/>
          <a:lstStyle/>
          <a:p>
            <a:r>
              <a:rPr lang="en-US" dirty="0"/>
              <a:t>Haggai</a:t>
            </a:r>
          </a:p>
        </p:txBody>
      </p:sp>
      <p:sp>
        <p:nvSpPr>
          <p:cNvPr id="3" name="Content Placeholder 2">
            <a:extLst>
              <a:ext uri="{FF2B5EF4-FFF2-40B4-BE49-F238E27FC236}">
                <a16:creationId xmlns:a16="http://schemas.microsoft.com/office/drawing/2014/main" id="{7058D427-E1D2-4BBB-8B19-04D377D6D4FE}"/>
              </a:ext>
            </a:extLst>
          </p:cNvPr>
          <p:cNvSpPr>
            <a:spLocks noGrp="1"/>
          </p:cNvSpPr>
          <p:nvPr>
            <p:ph idx="1"/>
          </p:nvPr>
        </p:nvSpPr>
        <p:spPr>
          <a:xfrm>
            <a:off x="2231136" y="2638044"/>
            <a:ext cx="7729728" cy="3964092"/>
          </a:xfrm>
        </p:spPr>
        <p:txBody>
          <a:bodyPr>
            <a:normAutofit fontScale="92500" lnSpcReduction="20000"/>
          </a:bodyPr>
          <a:lstStyle/>
          <a:p>
            <a:r>
              <a:rPr lang="en-US" sz="2800" dirty="0"/>
              <a:t>Haggai’s work started in 520BC. He was to light a fire in them to complete the temple</a:t>
            </a:r>
          </a:p>
          <a:p>
            <a:r>
              <a:rPr lang="en-US" sz="2800" dirty="0"/>
              <a:t>Book is divided</a:t>
            </a:r>
          </a:p>
          <a:p>
            <a:pPr lvl="1"/>
            <a:r>
              <a:rPr lang="en-US" sz="2400" dirty="0"/>
              <a:t>High Cost of Indifference 1:1-15</a:t>
            </a:r>
          </a:p>
          <a:p>
            <a:pPr lvl="1"/>
            <a:r>
              <a:rPr lang="en-US" sz="2400" dirty="0"/>
              <a:t>The Desire of the nations 2:1-9</a:t>
            </a:r>
          </a:p>
          <a:p>
            <a:pPr lvl="1"/>
            <a:r>
              <a:rPr lang="en-US" sz="2400" dirty="0"/>
              <a:t>Blessings from the Lord 2:10-19</a:t>
            </a:r>
          </a:p>
          <a:p>
            <a:pPr lvl="1"/>
            <a:r>
              <a:rPr lang="en-US" sz="2400" dirty="0" err="1"/>
              <a:t>Zerrubbabel</a:t>
            </a:r>
            <a:r>
              <a:rPr lang="en-US" sz="2400" dirty="0"/>
              <a:t> as a signet 2:20-23</a:t>
            </a:r>
          </a:p>
          <a:p>
            <a:r>
              <a:rPr lang="en-US" sz="2800" dirty="0"/>
              <a:t>Key Word: Temple</a:t>
            </a:r>
          </a:p>
          <a:p>
            <a:r>
              <a:rPr lang="en-US" sz="2800" dirty="0"/>
              <a:t>Key Verse: 1:4</a:t>
            </a:r>
          </a:p>
          <a:p>
            <a:endParaRPr lang="en-US" dirty="0"/>
          </a:p>
        </p:txBody>
      </p:sp>
    </p:spTree>
    <p:extLst>
      <p:ext uri="{BB962C8B-B14F-4D97-AF65-F5344CB8AC3E}">
        <p14:creationId xmlns:p14="http://schemas.microsoft.com/office/powerpoint/2010/main" val="3111090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7E1E7-0855-4027-A73A-E5E06BFE6311}"/>
              </a:ext>
            </a:extLst>
          </p:cNvPr>
          <p:cNvSpPr>
            <a:spLocks noGrp="1"/>
          </p:cNvSpPr>
          <p:nvPr>
            <p:ph type="title"/>
          </p:nvPr>
        </p:nvSpPr>
        <p:spPr/>
        <p:txBody>
          <a:bodyPr/>
          <a:lstStyle/>
          <a:p>
            <a:r>
              <a:rPr lang="en-US" dirty="0" err="1"/>
              <a:t>Zecheriah</a:t>
            </a:r>
            <a:endParaRPr lang="en-US" dirty="0"/>
          </a:p>
        </p:txBody>
      </p:sp>
      <p:sp>
        <p:nvSpPr>
          <p:cNvPr id="3" name="Content Placeholder 2">
            <a:extLst>
              <a:ext uri="{FF2B5EF4-FFF2-40B4-BE49-F238E27FC236}">
                <a16:creationId xmlns:a16="http://schemas.microsoft.com/office/drawing/2014/main" id="{C9A3791C-64E3-44A2-B535-F1059C0B114F}"/>
              </a:ext>
            </a:extLst>
          </p:cNvPr>
          <p:cNvSpPr>
            <a:spLocks noGrp="1"/>
          </p:cNvSpPr>
          <p:nvPr>
            <p:ph idx="1"/>
          </p:nvPr>
        </p:nvSpPr>
        <p:spPr>
          <a:xfrm>
            <a:off x="2231136" y="2638044"/>
            <a:ext cx="7729728" cy="4282873"/>
          </a:xfrm>
        </p:spPr>
        <p:txBody>
          <a:bodyPr>
            <a:normAutofit/>
          </a:bodyPr>
          <a:lstStyle/>
          <a:p>
            <a:r>
              <a:rPr lang="en-US" dirty="0"/>
              <a:t>Haggai and Zechariah worked together as prophets trying to get the Jews to rebuild the temple. Haggai wants them to build the temple, Zechariah deep dives more into the need for these things to be done for the spiritual health of the Jews. </a:t>
            </a:r>
          </a:p>
          <a:p>
            <a:r>
              <a:rPr lang="en-US" dirty="0"/>
              <a:t>Basically the message is “Build this temple, be faithful, the Messiah is coming</a:t>
            </a:r>
          </a:p>
          <a:p>
            <a:r>
              <a:rPr lang="en-US" dirty="0"/>
              <a:t>Book is Divided</a:t>
            </a:r>
          </a:p>
          <a:p>
            <a:pPr lvl="1"/>
            <a:r>
              <a:rPr lang="en-US" dirty="0"/>
              <a:t>Divine providence on behalf of Israel 1-6</a:t>
            </a:r>
          </a:p>
          <a:p>
            <a:pPr lvl="1"/>
            <a:r>
              <a:rPr lang="en-US" dirty="0"/>
              <a:t>Exhortations to faithful living 7-8</a:t>
            </a:r>
          </a:p>
          <a:p>
            <a:pPr lvl="1"/>
            <a:r>
              <a:rPr lang="en-US" dirty="0"/>
              <a:t>Prophecies regarding Israel and Messiah 9-11</a:t>
            </a:r>
          </a:p>
          <a:p>
            <a:pPr lvl="1"/>
            <a:r>
              <a:rPr lang="en-US" dirty="0"/>
              <a:t>Prophecies of Judah, Jerusalem, and the kingdom of Christ 12-14</a:t>
            </a:r>
          </a:p>
          <a:p>
            <a:r>
              <a:rPr lang="en-US" dirty="0"/>
              <a:t>Key Word: house/temple</a:t>
            </a:r>
          </a:p>
          <a:p>
            <a:r>
              <a:rPr lang="en-US" dirty="0"/>
              <a:t>Key Verse: 1:3, 12:10,</a:t>
            </a:r>
          </a:p>
          <a:p>
            <a:endParaRPr lang="en-US" dirty="0"/>
          </a:p>
        </p:txBody>
      </p:sp>
    </p:spTree>
    <p:extLst>
      <p:ext uri="{BB962C8B-B14F-4D97-AF65-F5344CB8AC3E}">
        <p14:creationId xmlns:p14="http://schemas.microsoft.com/office/powerpoint/2010/main" val="4208958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BF7C7-9EF9-4904-8EDB-BD58AA433232}"/>
              </a:ext>
            </a:extLst>
          </p:cNvPr>
          <p:cNvSpPr>
            <a:spLocks noGrp="1"/>
          </p:cNvSpPr>
          <p:nvPr>
            <p:ph type="title"/>
          </p:nvPr>
        </p:nvSpPr>
        <p:spPr/>
        <p:txBody>
          <a:bodyPr/>
          <a:lstStyle/>
          <a:p>
            <a:r>
              <a:rPr lang="en-US" dirty="0"/>
              <a:t>Leviticus</a:t>
            </a:r>
          </a:p>
        </p:txBody>
      </p:sp>
      <p:sp>
        <p:nvSpPr>
          <p:cNvPr id="3" name="Content Placeholder 2">
            <a:extLst>
              <a:ext uri="{FF2B5EF4-FFF2-40B4-BE49-F238E27FC236}">
                <a16:creationId xmlns:a16="http://schemas.microsoft.com/office/drawing/2014/main" id="{D8E6394A-CFD6-4B69-A7D1-3552D9502504}"/>
              </a:ext>
            </a:extLst>
          </p:cNvPr>
          <p:cNvSpPr>
            <a:spLocks noGrp="1"/>
          </p:cNvSpPr>
          <p:nvPr>
            <p:ph idx="1"/>
          </p:nvPr>
        </p:nvSpPr>
        <p:spPr>
          <a:xfrm>
            <a:off x="1870942" y="2377440"/>
            <a:ext cx="8450116" cy="4110010"/>
          </a:xfrm>
        </p:spPr>
        <p:txBody>
          <a:bodyPr>
            <a:normAutofit fontScale="92500" lnSpcReduction="10000"/>
          </a:bodyPr>
          <a:lstStyle/>
          <a:p>
            <a:r>
              <a:rPr lang="en-US" dirty="0"/>
              <a:t>“Priestly”</a:t>
            </a:r>
          </a:p>
          <a:p>
            <a:r>
              <a:rPr lang="en-US" dirty="0"/>
              <a:t>The instructions in Leviticus were given after the instructions for the tabernacle had been given in Ex 40 but exact historical events are unknown.</a:t>
            </a:r>
          </a:p>
          <a:p>
            <a:r>
              <a:rPr lang="en-US" dirty="0"/>
              <a:t>Leviticus has a universal theme of worship and holiness. </a:t>
            </a:r>
          </a:p>
          <a:p>
            <a:pPr lvl="1"/>
            <a:r>
              <a:rPr lang="en-US" dirty="0"/>
              <a:t>The one narrative of the book is Nadab and Abihu.</a:t>
            </a:r>
          </a:p>
          <a:p>
            <a:r>
              <a:rPr lang="en-US" dirty="0"/>
              <a:t>The book can be divided into two parts.</a:t>
            </a:r>
          </a:p>
          <a:p>
            <a:pPr lvl="1"/>
            <a:r>
              <a:rPr lang="en-US" dirty="0"/>
              <a:t>1-17 – Holiness in worship</a:t>
            </a:r>
          </a:p>
          <a:p>
            <a:pPr lvl="1"/>
            <a:r>
              <a:rPr lang="en-US" dirty="0"/>
              <a:t>18-27- Holiness in living</a:t>
            </a:r>
          </a:p>
          <a:p>
            <a:r>
              <a:rPr lang="en-US" dirty="0"/>
              <a:t>Leviticus is a key to appreciating Hebrews </a:t>
            </a:r>
          </a:p>
          <a:p>
            <a:r>
              <a:rPr lang="en-US" b="1" u="sng" dirty="0"/>
              <a:t>Key Words:</a:t>
            </a:r>
            <a:r>
              <a:rPr lang="en-US" dirty="0"/>
              <a:t> Holy, Priest, Sacrifice, Atonement, Blood</a:t>
            </a:r>
          </a:p>
          <a:p>
            <a:r>
              <a:rPr lang="en-US" b="1" u="sng" dirty="0"/>
              <a:t>Key Verses:</a:t>
            </a:r>
            <a:r>
              <a:rPr lang="en-US" b="1" dirty="0"/>
              <a:t> </a:t>
            </a:r>
            <a:r>
              <a:rPr lang="en-US" dirty="0"/>
              <a:t>17:11, 19:2, 11:45 (1 Peter 1:16)</a:t>
            </a:r>
          </a:p>
          <a:p>
            <a:r>
              <a:rPr lang="en-US" b="1" u="sng" dirty="0"/>
              <a:t>Type of Literature</a:t>
            </a:r>
            <a:r>
              <a:rPr lang="en-US" dirty="0"/>
              <a:t>: Law Code</a:t>
            </a:r>
          </a:p>
          <a:p>
            <a:endParaRPr lang="en-US" dirty="0"/>
          </a:p>
        </p:txBody>
      </p:sp>
    </p:spTree>
    <p:extLst>
      <p:ext uri="{BB962C8B-B14F-4D97-AF65-F5344CB8AC3E}">
        <p14:creationId xmlns:p14="http://schemas.microsoft.com/office/powerpoint/2010/main" val="37674566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7EFD3-F0EC-409B-B6C4-CD32A1C2ADCD}"/>
              </a:ext>
            </a:extLst>
          </p:cNvPr>
          <p:cNvSpPr>
            <a:spLocks noGrp="1"/>
          </p:cNvSpPr>
          <p:nvPr>
            <p:ph type="title"/>
          </p:nvPr>
        </p:nvSpPr>
        <p:spPr/>
        <p:txBody>
          <a:bodyPr/>
          <a:lstStyle/>
          <a:p>
            <a:r>
              <a:rPr lang="en-US" dirty="0"/>
              <a:t>Malachi</a:t>
            </a:r>
          </a:p>
        </p:txBody>
      </p:sp>
      <p:sp>
        <p:nvSpPr>
          <p:cNvPr id="3" name="Content Placeholder 2">
            <a:extLst>
              <a:ext uri="{FF2B5EF4-FFF2-40B4-BE49-F238E27FC236}">
                <a16:creationId xmlns:a16="http://schemas.microsoft.com/office/drawing/2014/main" id="{15B44AE1-5CFD-492B-AAE5-1FA9605BEF5A}"/>
              </a:ext>
            </a:extLst>
          </p:cNvPr>
          <p:cNvSpPr>
            <a:spLocks noGrp="1"/>
          </p:cNvSpPr>
          <p:nvPr>
            <p:ph idx="1"/>
          </p:nvPr>
        </p:nvSpPr>
        <p:spPr/>
        <p:txBody>
          <a:bodyPr>
            <a:normAutofit fontScale="92500" lnSpcReduction="10000"/>
          </a:bodyPr>
          <a:lstStyle/>
          <a:p>
            <a:r>
              <a:rPr lang="en-US" dirty="0"/>
              <a:t>Name means “my messenger”</a:t>
            </a:r>
          </a:p>
          <a:p>
            <a:r>
              <a:rPr lang="en-US" dirty="0"/>
              <a:t>It is believed that the book was written between 450-400BC</a:t>
            </a:r>
          </a:p>
          <a:p>
            <a:r>
              <a:rPr lang="en-US" dirty="0"/>
              <a:t>Malachi has a unique style of a “back and forth”. It’s a debate between God and man. Example: 1:2-3, 6-7, 2:10-17, 3:7-8, 13</a:t>
            </a:r>
          </a:p>
          <a:p>
            <a:r>
              <a:rPr lang="en-US" dirty="0"/>
              <a:t>Divisions of Book:</a:t>
            </a:r>
          </a:p>
          <a:p>
            <a:pPr lvl="1"/>
            <a:r>
              <a:rPr lang="en-US" dirty="0"/>
              <a:t>1-2 The Sins and Apostasy of the Jewish People</a:t>
            </a:r>
          </a:p>
          <a:p>
            <a:pPr lvl="1"/>
            <a:r>
              <a:rPr lang="en-US" dirty="0"/>
              <a:t>3-4 Judgement on the unfaithful; blessings on the penitent.</a:t>
            </a:r>
          </a:p>
          <a:p>
            <a:r>
              <a:rPr lang="en-US" dirty="0"/>
              <a:t>Key Words: Reverence and Profane </a:t>
            </a:r>
          </a:p>
          <a:p>
            <a:r>
              <a:rPr lang="en-US" dirty="0"/>
              <a:t>Key Verse 1:6 </a:t>
            </a:r>
          </a:p>
          <a:p>
            <a:endParaRPr lang="en-US" dirty="0"/>
          </a:p>
        </p:txBody>
      </p:sp>
    </p:spTree>
    <p:extLst>
      <p:ext uri="{BB962C8B-B14F-4D97-AF65-F5344CB8AC3E}">
        <p14:creationId xmlns:p14="http://schemas.microsoft.com/office/powerpoint/2010/main" val="2669065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7DCE9-2CDB-415A-A45E-4820D975CEB6}"/>
              </a:ext>
            </a:extLst>
          </p:cNvPr>
          <p:cNvSpPr>
            <a:spLocks noGrp="1"/>
          </p:cNvSpPr>
          <p:nvPr>
            <p:ph type="title"/>
          </p:nvPr>
        </p:nvSpPr>
        <p:spPr/>
        <p:txBody>
          <a:bodyPr/>
          <a:lstStyle/>
          <a:p>
            <a:r>
              <a:rPr lang="en-US" dirty="0"/>
              <a:t>Numbers</a:t>
            </a:r>
          </a:p>
        </p:txBody>
      </p:sp>
      <p:sp>
        <p:nvSpPr>
          <p:cNvPr id="3" name="Content Placeholder 2">
            <a:extLst>
              <a:ext uri="{FF2B5EF4-FFF2-40B4-BE49-F238E27FC236}">
                <a16:creationId xmlns:a16="http://schemas.microsoft.com/office/drawing/2014/main" id="{8AF89919-7869-4560-8CC3-C33E48F55099}"/>
              </a:ext>
            </a:extLst>
          </p:cNvPr>
          <p:cNvSpPr>
            <a:spLocks noGrp="1"/>
          </p:cNvSpPr>
          <p:nvPr>
            <p:ph idx="1"/>
          </p:nvPr>
        </p:nvSpPr>
        <p:spPr>
          <a:xfrm>
            <a:off x="1612524" y="2153412"/>
            <a:ext cx="8966951" cy="4650698"/>
          </a:xfrm>
        </p:spPr>
        <p:txBody>
          <a:bodyPr>
            <a:normAutofit/>
          </a:bodyPr>
          <a:lstStyle/>
          <a:p>
            <a:r>
              <a:rPr lang="en-US" dirty="0"/>
              <a:t>“Wilderness Wanderings”</a:t>
            </a:r>
          </a:p>
          <a:p>
            <a:r>
              <a:rPr lang="en-US" dirty="0"/>
              <a:t>The book of Numbers is the story of the Children of Israel from the 2nd year after the Exodus until they approached Canaan from Moab(1:1, 36:13). 38 year span</a:t>
            </a:r>
          </a:p>
          <a:p>
            <a:r>
              <a:rPr lang="en-US" dirty="0"/>
              <a:t>It is called Numbers due to the 2 census that are taken(1-4, 26). </a:t>
            </a:r>
          </a:p>
          <a:p>
            <a:r>
              <a:rPr lang="en-US" dirty="0"/>
              <a:t>It can be divided according to its “numberings”</a:t>
            </a:r>
          </a:p>
          <a:p>
            <a:pPr lvl="1"/>
            <a:r>
              <a:rPr lang="en-US" dirty="0"/>
              <a:t>Chapters 1-25 The First Numbering and punishment</a:t>
            </a:r>
          </a:p>
          <a:p>
            <a:pPr lvl="1"/>
            <a:r>
              <a:rPr lang="en-US" dirty="0"/>
              <a:t>Chapters 26-36 The second numbering and preparation</a:t>
            </a:r>
          </a:p>
          <a:p>
            <a:r>
              <a:rPr lang="en-US" b="1" u="sng" dirty="0"/>
              <a:t>Key Words:</a:t>
            </a:r>
            <a:r>
              <a:rPr lang="en-US" dirty="0"/>
              <a:t> War, Wandering</a:t>
            </a:r>
          </a:p>
          <a:p>
            <a:r>
              <a:rPr lang="en-US" b="1" u="sng" dirty="0"/>
              <a:t>Key Verses:  </a:t>
            </a:r>
            <a:r>
              <a:rPr lang="en-US" dirty="0"/>
              <a:t>Num 14:27-32  </a:t>
            </a:r>
          </a:p>
          <a:p>
            <a:r>
              <a:rPr lang="en-US" b="1" u="sng" dirty="0"/>
              <a:t>Type of Literature:</a:t>
            </a:r>
            <a:r>
              <a:rPr lang="en-US" dirty="0"/>
              <a:t> Mostly Historical</a:t>
            </a:r>
          </a:p>
          <a:p>
            <a:endParaRPr lang="en-US" dirty="0"/>
          </a:p>
          <a:p>
            <a:endParaRPr lang="en-US" dirty="0"/>
          </a:p>
          <a:p>
            <a:endParaRPr lang="en-US" dirty="0"/>
          </a:p>
        </p:txBody>
      </p:sp>
    </p:spTree>
    <p:extLst>
      <p:ext uri="{BB962C8B-B14F-4D97-AF65-F5344CB8AC3E}">
        <p14:creationId xmlns:p14="http://schemas.microsoft.com/office/powerpoint/2010/main" val="1254609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E8C42-9ACE-4E63-B545-B36B03A21088}"/>
              </a:ext>
            </a:extLst>
          </p:cNvPr>
          <p:cNvSpPr>
            <a:spLocks noGrp="1"/>
          </p:cNvSpPr>
          <p:nvPr>
            <p:ph type="title"/>
          </p:nvPr>
        </p:nvSpPr>
        <p:spPr/>
        <p:txBody>
          <a:bodyPr/>
          <a:lstStyle/>
          <a:p>
            <a:r>
              <a:rPr lang="en-US" dirty="0"/>
              <a:t>Deuteronomy</a:t>
            </a:r>
          </a:p>
        </p:txBody>
      </p:sp>
      <p:sp>
        <p:nvSpPr>
          <p:cNvPr id="3" name="Content Placeholder 2">
            <a:extLst>
              <a:ext uri="{FF2B5EF4-FFF2-40B4-BE49-F238E27FC236}">
                <a16:creationId xmlns:a16="http://schemas.microsoft.com/office/drawing/2014/main" id="{DA209737-7E31-4CF3-96B7-08BD061DB6A9}"/>
              </a:ext>
            </a:extLst>
          </p:cNvPr>
          <p:cNvSpPr>
            <a:spLocks noGrp="1"/>
          </p:cNvSpPr>
          <p:nvPr>
            <p:ph idx="1"/>
          </p:nvPr>
        </p:nvSpPr>
        <p:spPr>
          <a:xfrm>
            <a:off x="1703964" y="2329733"/>
            <a:ext cx="8784071" cy="4070253"/>
          </a:xfrm>
        </p:spPr>
        <p:txBody>
          <a:bodyPr>
            <a:normAutofit fontScale="92500" lnSpcReduction="10000"/>
          </a:bodyPr>
          <a:lstStyle/>
          <a:p>
            <a:r>
              <a:rPr lang="en-US" dirty="0"/>
              <a:t>“Second Law”</a:t>
            </a:r>
          </a:p>
          <a:p>
            <a:r>
              <a:rPr lang="en-US" dirty="0"/>
              <a:t>It is the second reciting of the law of God prior to the conquest of Canaan. The audience was the next generation of Israelites. </a:t>
            </a:r>
          </a:p>
          <a:p>
            <a:r>
              <a:rPr lang="en-US" dirty="0"/>
              <a:t>The book itself is an eye opening lesson to the fact that the word of God should be spoken and heard (Rom 10:17).</a:t>
            </a:r>
          </a:p>
          <a:p>
            <a:r>
              <a:rPr lang="en-US" dirty="0"/>
              <a:t>Can be broken down into three main parts</a:t>
            </a:r>
          </a:p>
          <a:p>
            <a:pPr lvl="1"/>
            <a:r>
              <a:rPr lang="en-US" dirty="0"/>
              <a:t>Looking back 1-5</a:t>
            </a:r>
          </a:p>
          <a:p>
            <a:pPr lvl="1"/>
            <a:r>
              <a:rPr lang="en-US" dirty="0"/>
              <a:t>Looking up to God’s standard 5-26</a:t>
            </a:r>
          </a:p>
          <a:p>
            <a:pPr lvl="1"/>
            <a:r>
              <a:rPr lang="en-US" dirty="0"/>
              <a:t>Looking forward 27-34</a:t>
            </a:r>
          </a:p>
          <a:p>
            <a:r>
              <a:rPr lang="en-US" b="1" u="sng" dirty="0"/>
              <a:t>Key Words: </a:t>
            </a:r>
            <a:r>
              <a:rPr lang="en-US" dirty="0"/>
              <a:t>Remember, obey, covenant</a:t>
            </a:r>
          </a:p>
          <a:p>
            <a:r>
              <a:rPr lang="en-US" b="1" u="sng" dirty="0"/>
              <a:t>Key Verses: </a:t>
            </a:r>
            <a:r>
              <a:rPr lang="en-US" dirty="0"/>
              <a:t>30:16-20,18:15, Acts 3:22-26</a:t>
            </a:r>
          </a:p>
          <a:p>
            <a:r>
              <a:rPr lang="en-US" dirty="0"/>
              <a:t>Type of Literature: Mostly Law</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41481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2CF9A-FCED-4510-A0F1-9EAB084BE5F3}"/>
              </a:ext>
            </a:extLst>
          </p:cNvPr>
          <p:cNvSpPr>
            <a:spLocks noGrp="1"/>
          </p:cNvSpPr>
          <p:nvPr>
            <p:ph type="title"/>
          </p:nvPr>
        </p:nvSpPr>
        <p:spPr/>
        <p:txBody>
          <a:bodyPr/>
          <a:lstStyle/>
          <a:p>
            <a:r>
              <a:rPr lang="en-US" dirty="0"/>
              <a:t>Joshua</a:t>
            </a:r>
          </a:p>
        </p:txBody>
      </p:sp>
      <p:sp>
        <p:nvSpPr>
          <p:cNvPr id="3" name="Content Placeholder 2">
            <a:extLst>
              <a:ext uri="{FF2B5EF4-FFF2-40B4-BE49-F238E27FC236}">
                <a16:creationId xmlns:a16="http://schemas.microsoft.com/office/drawing/2014/main" id="{CAB9C0CB-5B3D-4B00-B621-997EFE9331ED}"/>
              </a:ext>
            </a:extLst>
          </p:cNvPr>
          <p:cNvSpPr>
            <a:spLocks noGrp="1"/>
          </p:cNvSpPr>
          <p:nvPr>
            <p:ph idx="1"/>
          </p:nvPr>
        </p:nvSpPr>
        <p:spPr>
          <a:xfrm>
            <a:off x="2231136" y="2638044"/>
            <a:ext cx="7729728" cy="4128516"/>
          </a:xfrm>
        </p:spPr>
        <p:txBody>
          <a:bodyPr>
            <a:normAutofit fontScale="25000" lnSpcReduction="20000"/>
          </a:bodyPr>
          <a:lstStyle/>
          <a:p>
            <a:pPr>
              <a:lnSpc>
                <a:spcPct val="120000"/>
              </a:lnSpc>
            </a:pPr>
            <a:r>
              <a:rPr lang="en-US" sz="5600" dirty="0"/>
              <a:t>“Conquest” </a:t>
            </a:r>
          </a:p>
          <a:p>
            <a:pPr>
              <a:lnSpc>
                <a:spcPct val="120000"/>
              </a:lnSpc>
            </a:pPr>
            <a:r>
              <a:rPr lang="en-US" sz="5600" dirty="0"/>
              <a:t>1450-1400BC</a:t>
            </a:r>
          </a:p>
          <a:p>
            <a:pPr>
              <a:lnSpc>
                <a:spcPct val="120000"/>
              </a:lnSpc>
            </a:pPr>
            <a:r>
              <a:rPr lang="en-US" sz="5600" dirty="0"/>
              <a:t>Joshua follows the Children of Israel from the east of the Jordan into the land that God had Promised</a:t>
            </a:r>
          </a:p>
          <a:p>
            <a:pPr>
              <a:lnSpc>
                <a:spcPct val="120000"/>
              </a:lnSpc>
            </a:pPr>
            <a:r>
              <a:rPr lang="en-US" sz="5600" dirty="0"/>
              <a:t>Four Divisions of Book</a:t>
            </a:r>
          </a:p>
          <a:p>
            <a:pPr lvl="1">
              <a:lnSpc>
                <a:spcPct val="120000"/>
              </a:lnSpc>
            </a:pPr>
            <a:r>
              <a:rPr lang="en-US" sz="5600" dirty="0"/>
              <a:t>Entrance into the promised land- 1-5:12</a:t>
            </a:r>
          </a:p>
          <a:p>
            <a:pPr lvl="1">
              <a:lnSpc>
                <a:spcPct val="120000"/>
              </a:lnSpc>
            </a:pPr>
            <a:r>
              <a:rPr lang="en-US" sz="5600" dirty="0"/>
              <a:t>Conquest of the promised land- 5:13-12:24</a:t>
            </a:r>
          </a:p>
          <a:p>
            <a:pPr lvl="1">
              <a:lnSpc>
                <a:spcPct val="120000"/>
              </a:lnSpc>
            </a:pPr>
            <a:r>
              <a:rPr lang="en-US" sz="5600" dirty="0"/>
              <a:t>The appointment of the promised land- 13:1-22:34</a:t>
            </a:r>
          </a:p>
          <a:p>
            <a:pPr lvl="1">
              <a:lnSpc>
                <a:spcPct val="120000"/>
              </a:lnSpc>
            </a:pPr>
            <a:r>
              <a:rPr lang="en-US" sz="5600" dirty="0"/>
              <a:t>Conditions for keeping the promised land- 23:1-24:33</a:t>
            </a:r>
          </a:p>
          <a:p>
            <a:pPr>
              <a:lnSpc>
                <a:spcPct val="120000"/>
              </a:lnSpc>
            </a:pPr>
            <a:r>
              <a:rPr lang="en-US" sz="5600" dirty="0"/>
              <a:t>Key Words- Land, Possession</a:t>
            </a:r>
          </a:p>
          <a:p>
            <a:pPr>
              <a:lnSpc>
                <a:spcPct val="120000"/>
              </a:lnSpc>
            </a:pPr>
            <a:r>
              <a:rPr lang="en-US" sz="5600" dirty="0"/>
              <a:t>Key Verses- 1:6-9, 15:18-21, 24:14-15</a:t>
            </a:r>
          </a:p>
          <a:p>
            <a:pPr lvl="1">
              <a:lnSpc>
                <a:spcPct val="120000"/>
              </a:lnSpc>
            </a:pPr>
            <a:r>
              <a:rPr lang="en-US" sz="5600" dirty="0"/>
              <a:t>21:43, 23:14 (Gen 15:18-21, 1 Kings 4:21)</a:t>
            </a:r>
          </a:p>
          <a:p>
            <a:pPr marL="228600" lvl="1" indent="0">
              <a:lnSpc>
                <a:spcPct val="120000"/>
              </a:lnSpc>
              <a:buNone/>
            </a:pPr>
            <a:r>
              <a:rPr lang="en-US" sz="5600" dirty="0"/>
              <a:t>Type of Literature- History </a:t>
            </a:r>
          </a:p>
          <a:p>
            <a:endParaRPr lang="en-US" dirty="0"/>
          </a:p>
          <a:p>
            <a:pPr lvl="1"/>
            <a:endParaRPr lang="en-US" dirty="0"/>
          </a:p>
          <a:p>
            <a:pPr lvl="1"/>
            <a:endParaRPr lang="en-US" dirty="0"/>
          </a:p>
          <a:p>
            <a:pPr marL="914400" lvl="4" indent="0">
              <a:buNone/>
            </a:pPr>
            <a:endParaRPr lang="en-US" dirty="0"/>
          </a:p>
          <a:p>
            <a:pPr lvl="1"/>
            <a:endParaRPr lang="en-US" dirty="0"/>
          </a:p>
        </p:txBody>
      </p:sp>
    </p:spTree>
    <p:extLst>
      <p:ext uri="{BB962C8B-B14F-4D97-AF65-F5344CB8AC3E}">
        <p14:creationId xmlns:p14="http://schemas.microsoft.com/office/powerpoint/2010/main" val="1646883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DCD6C-0D4A-4782-A9C5-4EB35E47C0E7}"/>
              </a:ext>
            </a:extLst>
          </p:cNvPr>
          <p:cNvSpPr>
            <a:spLocks noGrp="1"/>
          </p:cNvSpPr>
          <p:nvPr>
            <p:ph type="title"/>
          </p:nvPr>
        </p:nvSpPr>
        <p:spPr/>
        <p:txBody>
          <a:bodyPr/>
          <a:lstStyle/>
          <a:p>
            <a:r>
              <a:rPr lang="en-US" dirty="0"/>
              <a:t>Judges</a:t>
            </a:r>
          </a:p>
        </p:txBody>
      </p:sp>
      <p:sp>
        <p:nvSpPr>
          <p:cNvPr id="3" name="Content Placeholder 2">
            <a:extLst>
              <a:ext uri="{FF2B5EF4-FFF2-40B4-BE49-F238E27FC236}">
                <a16:creationId xmlns:a16="http://schemas.microsoft.com/office/drawing/2014/main" id="{4BAB98D0-9DE8-40C6-BA22-1BC1E2720A8F}"/>
              </a:ext>
            </a:extLst>
          </p:cNvPr>
          <p:cNvSpPr>
            <a:spLocks noGrp="1"/>
          </p:cNvSpPr>
          <p:nvPr>
            <p:ph idx="1"/>
          </p:nvPr>
        </p:nvSpPr>
        <p:spPr>
          <a:xfrm>
            <a:off x="2231136" y="2638044"/>
            <a:ext cx="7729728" cy="4219956"/>
          </a:xfrm>
        </p:spPr>
        <p:txBody>
          <a:bodyPr>
            <a:normAutofit fontScale="92500" lnSpcReduction="10000"/>
          </a:bodyPr>
          <a:lstStyle/>
          <a:p>
            <a:r>
              <a:rPr lang="en-US" dirty="0"/>
              <a:t>“Settlement”</a:t>
            </a:r>
          </a:p>
          <a:p>
            <a:r>
              <a:rPr lang="en-US" dirty="0"/>
              <a:t>1400s- 1100sBC</a:t>
            </a:r>
          </a:p>
          <a:p>
            <a:r>
              <a:rPr lang="en-US" dirty="0"/>
              <a:t>Judges is best understood by the phrase “everyone did what was right in their own eyes” 17:6, 21:25</a:t>
            </a:r>
          </a:p>
          <a:p>
            <a:r>
              <a:rPr lang="en-US" dirty="0"/>
              <a:t>2 Divisions</a:t>
            </a:r>
          </a:p>
          <a:p>
            <a:pPr lvl="1"/>
            <a:r>
              <a:rPr lang="en-US" dirty="0"/>
              <a:t>Stories of Judges 1-16</a:t>
            </a:r>
          </a:p>
          <a:p>
            <a:pPr lvl="1"/>
            <a:r>
              <a:rPr lang="en-US" dirty="0"/>
              <a:t>Special highlights on just how wicked it was 17- 21</a:t>
            </a:r>
          </a:p>
          <a:p>
            <a:r>
              <a:rPr lang="en-US" dirty="0"/>
              <a:t>Key Words- Served, Deliver</a:t>
            </a:r>
          </a:p>
          <a:p>
            <a:r>
              <a:rPr lang="en-US" dirty="0"/>
              <a:t>Key Verses </a:t>
            </a:r>
          </a:p>
          <a:p>
            <a:pPr lvl="1"/>
            <a:r>
              <a:rPr lang="en-US" dirty="0"/>
              <a:t>2:10-11</a:t>
            </a:r>
          </a:p>
          <a:p>
            <a:pPr lvl="1"/>
            <a:r>
              <a:rPr lang="en-US" dirty="0"/>
              <a:t>3:7, 12; 4:1; 6:1; 10:6; 13:1</a:t>
            </a:r>
          </a:p>
          <a:p>
            <a:pPr lvl="1"/>
            <a:r>
              <a:rPr lang="en-US" dirty="0"/>
              <a:t>17:6, 21:25</a:t>
            </a:r>
          </a:p>
        </p:txBody>
      </p:sp>
    </p:spTree>
    <p:extLst>
      <p:ext uri="{BB962C8B-B14F-4D97-AF65-F5344CB8AC3E}">
        <p14:creationId xmlns:p14="http://schemas.microsoft.com/office/powerpoint/2010/main" val="2570765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81BFA-7DBF-418D-88DE-58744B7523B7}"/>
              </a:ext>
            </a:extLst>
          </p:cNvPr>
          <p:cNvSpPr>
            <a:spLocks noGrp="1"/>
          </p:cNvSpPr>
          <p:nvPr>
            <p:ph type="title"/>
          </p:nvPr>
        </p:nvSpPr>
        <p:spPr/>
        <p:txBody>
          <a:bodyPr/>
          <a:lstStyle/>
          <a:p>
            <a:r>
              <a:rPr lang="en-US" dirty="0"/>
              <a:t>Ruth</a:t>
            </a:r>
          </a:p>
        </p:txBody>
      </p:sp>
      <p:sp>
        <p:nvSpPr>
          <p:cNvPr id="3" name="Content Placeholder 2">
            <a:extLst>
              <a:ext uri="{FF2B5EF4-FFF2-40B4-BE49-F238E27FC236}">
                <a16:creationId xmlns:a16="http://schemas.microsoft.com/office/drawing/2014/main" id="{1ECF80A2-F73E-4780-94AA-209B5D151266}"/>
              </a:ext>
            </a:extLst>
          </p:cNvPr>
          <p:cNvSpPr>
            <a:spLocks noGrp="1"/>
          </p:cNvSpPr>
          <p:nvPr>
            <p:ph idx="1"/>
          </p:nvPr>
        </p:nvSpPr>
        <p:spPr/>
        <p:txBody>
          <a:bodyPr/>
          <a:lstStyle/>
          <a:p>
            <a:r>
              <a:rPr lang="en-US" dirty="0"/>
              <a:t>“Great Grandmother of David”</a:t>
            </a:r>
          </a:p>
          <a:p>
            <a:r>
              <a:rPr lang="en-US" dirty="0"/>
              <a:t>Takes place in same time as Judges</a:t>
            </a:r>
          </a:p>
          <a:p>
            <a:r>
              <a:rPr lang="en-US" dirty="0"/>
              <a:t>Ruth is like a break in the storm and a big rainbow from God</a:t>
            </a:r>
          </a:p>
          <a:p>
            <a:r>
              <a:rPr lang="en-US" dirty="0"/>
              <a:t>Key Word- Redeemer</a:t>
            </a:r>
          </a:p>
          <a:p>
            <a:r>
              <a:rPr lang="en-US" dirty="0"/>
              <a:t>Key Verses- 1:16, 4:17</a:t>
            </a:r>
          </a:p>
          <a:p>
            <a:r>
              <a:rPr lang="en-US" dirty="0"/>
              <a:t>Type of Literature- History </a:t>
            </a:r>
          </a:p>
          <a:p>
            <a:endParaRPr lang="en-US" dirty="0"/>
          </a:p>
        </p:txBody>
      </p:sp>
    </p:spTree>
    <p:extLst>
      <p:ext uri="{BB962C8B-B14F-4D97-AF65-F5344CB8AC3E}">
        <p14:creationId xmlns:p14="http://schemas.microsoft.com/office/powerpoint/2010/main" val="226264433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54079</TotalTime>
  <Words>2776</Words>
  <Application>Microsoft Office PowerPoint</Application>
  <PresentationFormat>Widescreen</PresentationFormat>
  <Paragraphs>401</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Gill Sans MT</vt:lpstr>
      <vt:lpstr>Parcel</vt:lpstr>
      <vt:lpstr>Survey of the Books of the Bible</vt:lpstr>
      <vt:lpstr>Genesis</vt:lpstr>
      <vt:lpstr>Exodus</vt:lpstr>
      <vt:lpstr>Leviticus</vt:lpstr>
      <vt:lpstr>Numbers</vt:lpstr>
      <vt:lpstr>Deuteronomy</vt:lpstr>
      <vt:lpstr>Joshua</vt:lpstr>
      <vt:lpstr>Judges</vt:lpstr>
      <vt:lpstr>Ruth</vt:lpstr>
      <vt:lpstr>1 Samuel </vt:lpstr>
      <vt:lpstr>2 Samuel</vt:lpstr>
      <vt:lpstr>1 Kings</vt:lpstr>
      <vt:lpstr>2 Kings</vt:lpstr>
      <vt:lpstr>1 Chronicles</vt:lpstr>
      <vt:lpstr>2 Chronicles</vt:lpstr>
      <vt:lpstr>Ezra</vt:lpstr>
      <vt:lpstr>Nehemiah</vt:lpstr>
      <vt:lpstr>Esther</vt:lpstr>
      <vt:lpstr>Job</vt:lpstr>
      <vt:lpstr>Psalms</vt:lpstr>
      <vt:lpstr>Proverbs</vt:lpstr>
      <vt:lpstr>Ecclesiastes</vt:lpstr>
      <vt:lpstr>Song of SOlomon</vt:lpstr>
      <vt:lpstr>Isaiah</vt:lpstr>
      <vt:lpstr>Jeremiah</vt:lpstr>
      <vt:lpstr>Lamentations</vt:lpstr>
      <vt:lpstr>Ezekiel</vt:lpstr>
      <vt:lpstr>Daniel</vt:lpstr>
      <vt:lpstr>Hosea</vt:lpstr>
      <vt:lpstr>Joel</vt:lpstr>
      <vt:lpstr>Amos</vt:lpstr>
      <vt:lpstr>Obadiah</vt:lpstr>
      <vt:lpstr>Jonah</vt:lpstr>
      <vt:lpstr>Micah</vt:lpstr>
      <vt:lpstr>Nahum</vt:lpstr>
      <vt:lpstr>Habakkuk</vt:lpstr>
      <vt:lpstr>Zephaniah</vt:lpstr>
      <vt:lpstr>Haggai</vt:lpstr>
      <vt:lpstr>Zecheriah</vt:lpstr>
      <vt:lpstr>Malachi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Survey of the Books of the Bible</dc:title>
  <dc:creator>Ben Shafer</dc:creator>
  <cp:lastModifiedBy>Church of Christ</cp:lastModifiedBy>
  <cp:revision>44</cp:revision>
  <dcterms:created xsi:type="dcterms:W3CDTF">2020-09-02T20:25:18Z</dcterms:created>
  <dcterms:modified xsi:type="dcterms:W3CDTF">2020-11-18T21:58:01Z</dcterms:modified>
</cp:coreProperties>
</file>